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8288000" cy="10287000"/>
  <p:notesSz cx="6858000" cy="9144000"/>
  <p:embeddedFontLst>
    <p:embeddedFont>
      <p:font typeface="Chakra Petch" panose="020B0604020202020204" charset="-34"/>
      <p:regular r:id="rId24"/>
    </p:embeddedFont>
    <p:embeddedFont>
      <p:font typeface="Chakra Petch Bold" panose="020B0604020202020204" charset="-34"/>
      <p:regular r:id="rId25"/>
    </p:embeddedFont>
    <p:embeddedFont>
      <p:font typeface="Catamaran Bold" panose="020B0604020202020204" charset="0"/>
      <p:regular r:id="rId26"/>
    </p:embeddedFont>
    <p:embeddedFont>
      <p:font typeface="Catamaran Heavy" panose="020B0604020202020204" charset="0"/>
      <p:regular r:id="rId27"/>
    </p:embeddedFont>
    <p:embeddedFont>
      <p:font typeface="Calibri" panose="020F0502020204030204" pitchFamily="3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0" d="100"/>
          <a:sy n="50" d="100"/>
        </p:scale>
        <p:origin x="1152"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svg>
</file>

<file path=ppt/media/image12.pn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 Id="rId9" Type="http://schemas.openxmlformats.org/officeDocument/2006/relationships/image" Target="../media/image8.jpe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2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10" Type="http://schemas.openxmlformats.org/officeDocument/2006/relationships/image" Target="../media/image8.jpeg"/><Relationship Id="rId4" Type="http://schemas.openxmlformats.org/officeDocument/2006/relationships/image" Target="../media/image3.jpeg"/><Relationship Id="rId9" Type="http://schemas.openxmlformats.org/officeDocument/2006/relationships/image" Target="../media/image14.jpe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D0904"/>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2409328">
            <a:off x="14609926" y="2122793"/>
            <a:ext cx="3622265" cy="4208021"/>
            <a:chOff x="0" y="0"/>
            <a:chExt cx="5466080" cy="6350000"/>
          </a:xfrm>
        </p:grpSpPr>
        <p:sp>
          <p:nvSpPr>
            <p:cNvPr id="3" name="Freeform 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4" name="Freeform 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8048" r="-28048"/>
              </a:stretch>
            </a:blipFill>
          </p:spPr>
        </p:sp>
        <p:sp>
          <p:nvSpPr>
            <p:cNvPr id="5" name="Freeform 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6" name="Freeform 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7" name="Group 7"/>
          <p:cNvGrpSpPr>
            <a:grpSpLocks noChangeAspect="1"/>
          </p:cNvGrpSpPr>
          <p:nvPr/>
        </p:nvGrpSpPr>
        <p:grpSpPr>
          <a:xfrm rot="2108981">
            <a:off x="5309538" y="-2555067"/>
            <a:ext cx="3451866" cy="4010067"/>
            <a:chOff x="0" y="0"/>
            <a:chExt cx="5466080" cy="6350000"/>
          </a:xfrm>
        </p:grpSpPr>
        <p:sp>
          <p:nvSpPr>
            <p:cNvPr id="8" name="Freeform 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9" name="Freeform 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2045" r="-22045"/>
              </a:stretch>
            </a:blipFill>
          </p:spPr>
        </p:sp>
        <p:sp>
          <p:nvSpPr>
            <p:cNvPr id="10" name="Freeform 1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1" name="Freeform 1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2" name="Group 12"/>
          <p:cNvGrpSpPr>
            <a:grpSpLocks noChangeAspect="1"/>
          </p:cNvGrpSpPr>
          <p:nvPr/>
        </p:nvGrpSpPr>
        <p:grpSpPr>
          <a:xfrm rot="-1521433">
            <a:off x="10293400" y="-1918620"/>
            <a:ext cx="3451866" cy="4010067"/>
            <a:chOff x="0" y="0"/>
            <a:chExt cx="5466080" cy="6350000"/>
          </a:xfrm>
        </p:grpSpPr>
        <p:sp>
          <p:nvSpPr>
            <p:cNvPr id="13" name="Freeform 1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4" name="Freeform 1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1641" r="-21641"/>
              </a:stretch>
            </a:blipFill>
          </p:spPr>
        </p:sp>
        <p:sp>
          <p:nvSpPr>
            <p:cNvPr id="15" name="Freeform 1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6" name="Freeform 1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7" name="Group 17"/>
          <p:cNvGrpSpPr>
            <a:grpSpLocks noChangeAspect="1"/>
          </p:cNvGrpSpPr>
          <p:nvPr/>
        </p:nvGrpSpPr>
        <p:grpSpPr>
          <a:xfrm rot="-1502715">
            <a:off x="10799813" y="7295025"/>
            <a:ext cx="3622265" cy="4208021"/>
            <a:chOff x="0" y="0"/>
            <a:chExt cx="5466080" cy="6350000"/>
          </a:xfrm>
        </p:grpSpPr>
        <p:sp>
          <p:nvSpPr>
            <p:cNvPr id="18" name="Freeform 1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9" name="Freeform 1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589" r="-22589"/>
              </a:stretch>
            </a:blipFill>
          </p:spPr>
        </p:sp>
        <p:sp>
          <p:nvSpPr>
            <p:cNvPr id="20" name="Freeform 2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1" name="Freeform 2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2" name="Group 22"/>
          <p:cNvGrpSpPr>
            <a:grpSpLocks noChangeAspect="1"/>
          </p:cNvGrpSpPr>
          <p:nvPr/>
        </p:nvGrpSpPr>
        <p:grpSpPr>
          <a:xfrm rot="1325989">
            <a:off x="16187497" y="7702923"/>
            <a:ext cx="3451866" cy="4010067"/>
            <a:chOff x="0" y="0"/>
            <a:chExt cx="5466080" cy="6350000"/>
          </a:xfrm>
        </p:grpSpPr>
        <p:sp>
          <p:nvSpPr>
            <p:cNvPr id="23" name="Freeform 2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4" name="Freeform 2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25" name="Freeform 2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6" name="Freeform 2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7" name="Group 27"/>
          <p:cNvGrpSpPr>
            <a:grpSpLocks noChangeAspect="1"/>
          </p:cNvGrpSpPr>
          <p:nvPr/>
        </p:nvGrpSpPr>
        <p:grpSpPr>
          <a:xfrm rot="-1502715">
            <a:off x="15924224" y="-3524195"/>
            <a:ext cx="3622265" cy="4208021"/>
            <a:chOff x="0" y="0"/>
            <a:chExt cx="5466080" cy="6350000"/>
          </a:xfrm>
        </p:grpSpPr>
        <p:sp>
          <p:nvSpPr>
            <p:cNvPr id="28" name="Freeform 2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9" name="Freeform 2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0" name="Freeform 3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1" name="Freeform 3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2" name="Group 32"/>
          <p:cNvGrpSpPr>
            <a:grpSpLocks noChangeAspect="1"/>
          </p:cNvGrpSpPr>
          <p:nvPr/>
        </p:nvGrpSpPr>
        <p:grpSpPr>
          <a:xfrm rot="-1462760">
            <a:off x="-782432" y="-2017597"/>
            <a:ext cx="3622265" cy="4208021"/>
            <a:chOff x="0" y="0"/>
            <a:chExt cx="5466080" cy="6350000"/>
          </a:xfrm>
        </p:grpSpPr>
        <p:sp>
          <p:nvSpPr>
            <p:cNvPr id="33" name="Freeform 3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4" name="Freeform 3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35" name="Freeform 3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6" name="Freeform 3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7" name="Group 37"/>
          <p:cNvGrpSpPr>
            <a:grpSpLocks noChangeAspect="1"/>
          </p:cNvGrpSpPr>
          <p:nvPr/>
        </p:nvGrpSpPr>
        <p:grpSpPr>
          <a:xfrm rot="-1462760">
            <a:off x="-2848693" y="8182989"/>
            <a:ext cx="3622265" cy="4208021"/>
            <a:chOff x="0" y="0"/>
            <a:chExt cx="5466080" cy="6350000"/>
          </a:xfrm>
        </p:grpSpPr>
        <p:sp>
          <p:nvSpPr>
            <p:cNvPr id="38" name="Freeform 3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9" name="Freeform 3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9"/>
              <a:stretch>
                <a:fillRect l="-22045" r="-22045"/>
              </a:stretch>
            </a:blipFill>
          </p:spPr>
        </p:sp>
        <p:sp>
          <p:nvSpPr>
            <p:cNvPr id="40" name="Freeform 4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41" name="Freeform 4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id="42" name="TextBox 42"/>
          <p:cNvSpPr txBox="1"/>
          <p:nvPr/>
        </p:nvSpPr>
        <p:spPr>
          <a:xfrm>
            <a:off x="1690113" y="2504072"/>
            <a:ext cx="9701319" cy="870586"/>
          </a:xfrm>
          <a:prstGeom prst="rect">
            <a:avLst/>
          </a:prstGeom>
        </p:spPr>
        <p:txBody>
          <a:bodyPr lIns="0" tIns="0" rIns="0" bIns="0" rtlCol="0" anchor="t">
            <a:spAutoFit/>
          </a:bodyPr>
          <a:lstStyle/>
          <a:p>
            <a:pPr marL="0" lvl="0" indent="0">
              <a:lnSpc>
                <a:spcPts val="7349"/>
              </a:lnSpc>
              <a:spcBef>
                <a:spcPct val="0"/>
              </a:spcBef>
            </a:pPr>
            <a:r>
              <a:rPr lang="en-US" sz="4899">
                <a:solidFill>
                  <a:srgbClr val="97CDC4"/>
                </a:solidFill>
                <a:latin typeface="Chakra Petch Bold"/>
              </a:rPr>
              <a:t>MINI PROJECT PRESENTATION</a:t>
            </a:r>
          </a:p>
        </p:txBody>
      </p:sp>
      <p:sp>
        <p:nvSpPr>
          <p:cNvPr id="43" name="TextBox 43"/>
          <p:cNvSpPr txBox="1"/>
          <p:nvPr/>
        </p:nvSpPr>
        <p:spPr>
          <a:xfrm>
            <a:off x="1690113" y="3663804"/>
            <a:ext cx="13513706" cy="2667000"/>
          </a:xfrm>
          <a:prstGeom prst="rect">
            <a:avLst/>
          </a:prstGeom>
        </p:spPr>
        <p:txBody>
          <a:bodyPr lIns="0" tIns="0" rIns="0" bIns="0" rtlCol="0" anchor="t">
            <a:spAutoFit/>
          </a:bodyPr>
          <a:lstStyle/>
          <a:p>
            <a:pPr marL="0" lvl="0" indent="0">
              <a:lnSpc>
                <a:spcPts val="10320"/>
              </a:lnSpc>
              <a:spcBef>
                <a:spcPct val="0"/>
              </a:spcBef>
            </a:pPr>
            <a:r>
              <a:rPr lang="en-US" sz="8600" dirty="0">
                <a:solidFill>
                  <a:srgbClr val="FFFFFF"/>
                </a:solidFill>
                <a:latin typeface="Catamaran Heavy"/>
              </a:rPr>
              <a:t>IMAGE FORGERY DETECTION WITH CNNS</a:t>
            </a:r>
          </a:p>
        </p:txBody>
      </p:sp>
      <p:sp>
        <p:nvSpPr>
          <p:cNvPr id="44" name="TextBox 44"/>
          <p:cNvSpPr txBox="1"/>
          <p:nvPr/>
        </p:nvSpPr>
        <p:spPr>
          <a:xfrm>
            <a:off x="1689594" y="6762187"/>
            <a:ext cx="8389295" cy="3680495"/>
          </a:xfrm>
          <a:prstGeom prst="rect">
            <a:avLst/>
          </a:prstGeom>
        </p:spPr>
        <p:txBody>
          <a:bodyPr lIns="0" tIns="0" rIns="0" bIns="0" rtlCol="0" anchor="t">
            <a:spAutoFit/>
          </a:bodyPr>
          <a:lstStyle/>
          <a:p>
            <a:pPr>
              <a:lnSpc>
                <a:spcPts val="4059"/>
              </a:lnSpc>
            </a:pPr>
            <a:r>
              <a:rPr lang="en-US" sz="2899" dirty="0">
                <a:solidFill>
                  <a:srgbClr val="FFFFFF"/>
                </a:solidFill>
                <a:latin typeface="Chakra Petch"/>
              </a:rPr>
              <a:t>PRESENTED BY:</a:t>
            </a:r>
          </a:p>
          <a:p>
            <a:pPr>
              <a:lnSpc>
                <a:spcPts val="4059"/>
              </a:lnSpc>
            </a:pPr>
            <a:r>
              <a:rPr lang="en-US" sz="2899" dirty="0">
                <a:solidFill>
                  <a:srgbClr val="FFFFFF"/>
                </a:solidFill>
                <a:latin typeface="Chakra Petch"/>
              </a:rPr>
              <a:t>          AJISH S</a:t>
            </a:r>
          </a:p>
          <a:p>
            <a:pPr>
              <a:lnSpc>
                <a:spcPts val="4059"/>
              </a:lnSpc>
            </a:pPr>
            <a:r>
              <a:rPr lang="en-US" sz="2899" dirty="0">
                <a:solidFill>
                  <a:srgbClr val="FFFFFF"/>
                </a:solidFill>
                <a:latin typeface="Chakra Petch"/>
              </a:rPr>
              <a:t>          NM ID:au963321104002</a:t>
            </a:r>
          </a:p>
          <a:p>
            <a:pPr>
              <a:lnSpc>
                <a:spcPts val="4059"/>
              </a:lnSpc>
            </a:pPr>
            <a:r>
              <a:rPr lang="en-US" sz="2899" dirty="0">
                <a:solidFill>
                  <a:srgbClr val="FFFFFF"/>
                </a:solidFill>
                <a:latin typeface="Chakra Petch"/>
              </a:rPr>
              <a:t>          BE CSE</a:t>
            </a:r>
          </a:p>
          <a:p>
            <a:pPr>
              <a:lnSpc>
                <a:spcPts val="4059"/>
              </a:lnSpc>
            </a:pPr>
            <a:r>
              <a:rPr lang="en-US" sz="2899" dirty="0">
                <a:solidFill>
                  <a:srgbClr val="FFFFFF"/>
                </a:solidFill>
                <a:latin typeface="Chakra Petch"/>
              </a:rPr>
              <a:t>          ajish24ajish@gmail.com  </a:t>
            </a:r>
          </a:p>
          <a:p>
            <a:pPr>
              <a:lnSpc>
                <a:spcPts val="4059"/>
              </a:lnSpc>
            </a:pPr>
            <a:endParaRPr lang="en-US" sz="2899" dirty="0">
              <a:solidFill>
                <a:srgbClr val="FFFFFF"/>
              </a:solidFill>
              <a:latin typeface="Chakra Petch"/>
            </a:endParaRPr>
          </a:p>
          <a:p>
            <a:pPr>
              <a:lnSpc>
                <a:spcPts val="4059"/>
              </a:lnSpc>
            </a:pPr>
            <a:endParaRPr lang="en-US" sz="2899" dirty="0">
              <a:solidFill>
                <a:srgbClr val="FFFFFF"/>
              </a:solidFill>
              <a:latin typeface="Chakra Petch"/>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SOLUTION AND ITS PROPOSITION</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4914900"/>
          </a:xfrm>
          <a:prstGeom prst="rect">
            <a:avLst/>
          </a:prstGeom>
        </p:spPr>
        <p:txBody>
          <a:bodyPr lIns="0" tIns="0" rIns="0" bIns="0" rtlCol="0" anchor="t">
            <a:spAutoFit/>
          </a:bodyPr>
          <a:lstStyle/>
          <a:p>
            <a:pPr algn="just">
              <a:lnSpc>
                <a:spcPts val="3240"/>
              </a:lnSpc>
            </a:pPr>
            <a:r>
              <a:rPr lang="en-US" sz="2700">
                <a:solidFill>
                  <a:srgbClr val="FFFFFF"/>
                </a:solidFill>
                <a:latin typeface="Chakra Petch"/>
              </a:rPr>
              <a:t>4. Optimization through Data Augmentation and Hyperparameters: The solution explores the impact of data augmentation techniques and different hyperparameters on CNN performance. By identifying optimal data augmentation strategies and network configurations, the solution enhances the classification performance of the CNN, leading to more reliable and accurate detection of image forgeries.</a:t>
            </a:r>
          </a:p>
          <a:p>
            <a:pPr algn="just">
              <a:lnSpc>
                <a:spcPts val="3240"/>
              </a:lnSpc>
            </a:pPr>
            <a:endParaRPr lang="en-US" sz="2700">
              <a:solidFill>
                <a:srgbClr val="FFFFFF"/>
              </a:solidFill>
              <a:latin typeface="Chakra Petch"/>
            </a:endParaRPr>
          </a:p>
          <a:p>
            <a:pPr algn="just">
              <a:lnSpc>
                <a:spcPts val="3240"/>
              </a:lnSpc>
            </a:pPr>
            <a:r>
              <a:rPr lang="en-US" sz="2700">
                <a:solidFill>
                  <a:srgbClr val="FFFFFF"/>
                </a:solidFill>
                <a:latin typeface="Chakra Petch"/>
              </a:rPr>
              <a:t>5. Insights for Improved Detection Systems: Through rigorous experimentation and analysis, the solution generates insights into the factors that contribute to the success or limitations of CNN-based image forgery detection systems. These insights can inform the development of improved detection algorithms, training methodologies, and deployment strategies, ultimately advancing the state-of-the-art in image forensics and enhancing the trustworthiness of digital content.</a:t>
            </a:r>
          </a:p>
          <a:p>
            <a:pPr algn="just">
              <a:lnSpc>
                <a:spcPts val="3240"/>
              </a:lnSpc>
              <a:spcBef>
                <a:spcPct val="0"/>
              </a:spcBef>
            </a:pPr>
            <a:endParaRPr lang="en-US" sz="2700">
              <a:solidFill>
                <a:srgbClr val="FFFFFF"/>
              </a:solidFill>
              <a:latin typeface="Chakra Petch"/>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SYSTEM DEVELOPMENT APPROACH</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6134100"/>
          </a:xfrm>
          <a:prstGeom prst="rect">
            <a:avLst/>
          </a:prstGeom>
        </p:spPr>
        <p:txBody>
          <a:bodyPr lIns="0" tIns="0" rIns="0" bIns="0" rtlCol="0" anchor="t">
            <a:spAutoFit/>
          </a:bodyPr>
          <a:lstStyle/>
          <a:p>
            <a:pPr marL="626109" lvl="1" indent="-313054" algn="just">
              <a:lnSpc>
                <a:spcPts val="3479"/>
              </a:lnSpc>
              <a:buAutoNum type="arabicPeriod"/>
            </a:pPr>
            <a:r>
              <a:rPr lang="en-US" sz="2899">
                <a:solidFill>
                  <a:srgbClr val="FFFFFF"/>
                </a:solidFill>
                <a:latin typeface="Chakra Petch Bold"/>
              </a:rPr>
              <a:t>Problem Definition and Requirements Gathering: </a:t>
            </a:r>
            <a:r>
              <a:rPr lang="en-US" sz="2899">
                <a:solidFill>
                  <a:srgbClr val="FFFFFF"/>
                </a:solidFill>
                <a:latin typeface="Chakra Petch"/>
              </a:rPr>
              <a:t>Begin by clearly defining the problem of image forgery detection and identifying the specific requirements and objectives of the system. Determine the types of image manipulations to be detected, the desired level of accuracy, and any constraints or limitations on the system.</a:t>
            </a:r>
          </a:p>
          <a:p>
            <a:pPr marL="626109" lvl="1" indent="-313054" algn="just">
              <a:lnSpc>
                <a:spcPts val="3479"/>
              </a:lnSpc>
              <a:buAutoNum type="arabicPeriod"/>
            </a:pPr>
            <a:r>
              <a:rPr lang="en-US" sz="2899">
                <a:solidFill>
                  <a:srgbClr val="FFFFFF"/>
                </a:solidFill>
                <a:latin typeface="Chakra Petch Bold"/>
              </a:rPr>
              <a:t>Data Collection and Preprocessing:</a:t>
            </a:r>
            <a:r>
              <a:rPr lang="en-US" sz="2899">
                <a:solidFill>
                  <a:srgbClr val="FFFFFF"/>
                </a:solidFill>
                <a:latin typeface="Chakra Petch"/>
              </a:rPr>
              <a:t> Gather a diverse dataset of digital images containing both authentic and manipulated samples. Ensure that the dataset covers a wide range of image manipulation techniques and complexities. Preprocess the images as needed, including resizing, normalization, and augmentation to enhance the diversity and quality of the training data.</a:t>
            </a:r>
          </a:p>
          <a:p>
            <a:pPr marL="626109" lvl="1" indent="-313054" algn="just">
              <a:lnSpc>
                <a:spcPts val="3479"/>
              </a:lnSpc>
              <a:buAutoNum type="arabicPeriod"/>
            </a:pPr>
            <a:r>
              <a:rPr lang="en-US" sz="2899">
                <a:solidFill>
                  <a:srgbClr val="FFFFFF"/>
                </a:solidFill>
                <a:latin typeface="Chakra Petch Bold"/>
              </a:rPr>
              <a:t>Model Selection and Architecture Design:</a:t>
            </a:r>
            <a:r>
              <a:rPr lang="en-US" sz="2899">
                <a:solidFill>
                  <a:srgbClr val="FFFFFF"/>
                </a:solidFill>
                <a:latin typeface="Chakra Petch"/>
              </a:rPr>
              <a:t> Choose an appropriate CNN architecture for image forgery detection, considering factors such as model complexity, computational efficiency, and performance. Design the architecture of the CNN, including the number of layers, filter sizes, activation functions, and regularization techniques.</a:t>
            </a:r>
          </a:p>
          <a:p>
            <a:pPr algn="just">
              <a:lnSpc>
                <a:spcPts val="3479"/>
              </a:lnSpc>
              <a:spcBef>
                <a:spcPct val="0"/>
              </a:spcBef>
            </a:pPr>
            <a:endParaRPr lang="en-US" sz="2899">
              <a:solidFill>
                <a:srgbClr val="FFFFFF"/>
              </a:solidFill>
              <a:latin typeface="Chakra Petch"/>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SYSTEM DEVELOPMENT APPROACH</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6134100"/>
          </a:xfrm>
          <a:prstGeom prst="rect">
            <a:avLst/>
          </a:prstGeom>
        </p:spPr>
        <p:txBody>
          <a:bodyPr lIns="0" tIns="0" rIns="0" bIns="0" rtlCol="0" anchor="t">
            <a:spAutoFit/>
          </a:bodyPr>
          <a:lstStyle/>
          <a:p>
            <a:pPr algn="just">
              <a:lnSpc>
                <a:spcPts val="3479"/>
              </a:lnSpc>
            </a:pPr>
            <a:r>
              <a:rPr lang="en-US" sz="2899">
                <a:solidFill>
                  <a:srgbClr val="FFFFFF"/>
                </a:solidFill>
                <a:latin typeface="Chakra Petch"/>
              </a:rPr>
              <a:t>  4.</a:t>
            </a:r>
            <a:r>
              <a:rPr lang="en-US" sz="2899">
                <a:solidFill>
                  <a:srgbClr val="FFFFFF"/>
                </a:solidFill>
                <a:latin typeface="Chakra Petch Bold"/>
              </a:rPr>
              <a:t>Training and Validation:</a:t>
            </a:r>
            <a:r>
              <a:rPr lang="en-US" sz="2899">
                <a:solidFill>
                  <a:srgbClr val="FFFFFF"/>
                </a:solidFill>
                <a:latin typeface="Chakra Petch"/>
              </a:rPr>
              <a:t> Split the dataset into training, validation, and test sets. Train the CNN model using the training data, optimizing the model parameters to minimize the loss function. Validate the model's performance using the validation set, monitoring metrics such as accuracy, precision, recall, and F1 score to assess its effectiveness in detecting image forgeries.</a:t>
            </a:r>
          </a:p>
          <a:p>
            <a:pPr algn="just">
              <a:lnSpc>
                <a:spcPts val="3479"/>
              </a:lnSpc>
            </a:pPr>
            <a:r>
              <a:rPr lang="en-US" sz="2899">
                <a:solidFill>
                  <a:srgbClr val="FFFFFF"/>
                </a:solidFill>
                <a:latin typeface="Chakra Petch"/>
              </a:rPr>
              <a:t>  5</a:t>
            </a:r>
            <a:r>
              <a:rPr lang="en-US" sz="2899">
                <a:solidFill>
                  <a:srgbClr val="FFFFFF"/>
                </a:solidFill>
                <a:latin typeface="Chakra Petch Bold"/>
              </a:rPr>
              <a:t>.Hyperparameter Tuning and Optimization:</a:t>
            </a:r>
            <a:r>
              <a:rPr lang="en-US" sz="2899">
                <a:solidFill>
                  <a:srgbClr val="FFFFFF"/>
                </a:solidFill>
                <a:latin typeface="Chakra Petch"/>
              </a:rPr>
              <a:t> Fine-tune the hyperparameters of the CNN model, including learning rate, batch size, dropout rate, and optimizer settings, to improve performance and convergence speed. Experiment with different configurations to identify the optimal settings for the given dataset and problem domain.</a:t>
            </a:r>
          </a:p>
          <a:p>
            <a:pPr algn="just">
              <a:lnSpc>
                <a:spcPts val="3479"/>
              </a:lnSpc>
            </a:pPr>
            <a:r>
              <a:rPr lang="en-US" sz="2899">
                <a:solidFill>
                  <a:srgbClr val="FFFFFF"/>
                </a:solidFill>
                <a:latin typeface="Chakra Petch"/>
              </a:rPr>
              <a:t>  6</a:t>
            </a:r>
            <a:r>
              <a:rPr lang="en-US" sz="2899">
                <a:solidFill>
                  <a:srgbClr val="FFFFFF"/>
                </a:solidFill>
                <a:latin typeface="Chakra Petch Bold"/>
              </a:rPr>
              <a:t>.Evaluation and Testing:</a:t>
            </a:r>
            <a:r>
              <a:rPr lang="en-US" sz="2899">
                <a:solidFill>
                  <a:srgbClr val="FFFFFF"/>
                </a:solidFill>
                <a:latin typeface="Chakra Petch"/>
              </a:rPr>
              <a:t> Evaluate the trained CNN model using the test set to assess its generalization performance on unseen data. Measure various performance metrics to quantify the model's accuracy, robustness, and sensitivity to different types of image manipulations. Conduct thorough analysis and interpretation of the results to identify strengths, weaknesses, and areas for improvement.</a:t>
            </a:r>
          </a:p>
          <a:p>
            <a:pPr algn="just">
              <a:lnSpc>
                <a:spcPts val="3479"/>
              </a:lnSpc>
              <a:spcBef>
                <a:spcPct val="0"/>
              </a:spcBef>
            </a:pPr>
            <a:endParaRPr lang="en-US" sz="2899">
              <a:solidFill>
                <a:srgbClr val="FFFFFF"/>
              </a:solidFill>
              <a:latin typeface="Chakra Petch"/>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SYSTEM DEVELOPMENT APPROACH</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3943350"/>
          </a:xfrm>
          <a:prstGeom prst="rect">
            <a:avLst/>
          </a:prstGeom>
        </p:spPr>
        <p:txBody>
          <a:bodyPr lIns="0" tIns="0" rIns="0" bIns="0" rtlCol="0" anchor="t">
            <a:spAutoFit/>
          </a:bodyPr>
          <a:lstStyle/>
          <a:p>
            <a:pPr algn="just">
              <a:lnSpc>
                <a:spcPts val="3479"/>
              </a:lnSpc>
            </a:pPr>
            <a:r>
              <a:rPr lang="en-US" sz="2899">
                <a:solidFill>
                  <a:srgbClr val="FFFFFF"/>
                </a:solidFill>
                <a:latin typeface="Chakra Petch"/>
              </a:rPr>
              <a:t>   7.</a:t>
            </a:r>
            <a:r>
              <a:rPr lang="en-US" sz="2899">
                <a:solidFill>
                  <a:srgbClr val="FFFFFF"/>
                </a:solidFill>
                <a:latin typeface="Chakra Petch Bold"/>
              </a:rPr>
              <a:t>Deployment and Integration: </a:t>
            </a:r>
            <a:r>
              <a:rPr lang="en-US" sz="2899">
                <a:solidFill>
                  <a:srgbClr val="FFFFFF"/>
                </a:solidFill>
                <a:latin typeface="Chakra Petch"/>
              </a:rPr>
              <a:t>Once the CNN model has been trained and validated, deploy it into production environments where image forgery detection is required. Integrate the model into existing software systems or develop custom applications for end-users to access and utilize the detection capabilities effectively.</a:t>
            </a:r>
          </a:p>
          <a:p>
            <a:pPr algn="just">
              <a:lnSpc>
                <a:spcPts val="3479"/>
              </a:lnSpc>
            </a:pPr>
            <a:r>
              <a:rPr lang="en-US" sz="2899">
                <a:solidFill>
                  <a:srgbClr val="FFFFFF"/>
                </a:solidFill>
                <a:latin typeface="Chakra Petch"/>
              </a:rPr>
              <a:t>   8.</a:t>
            </a:r>
            <a:r>
              <a:rPr lang="en-US" sz="2899">
                <a:solidFill>
                  <a:srgbClr val="FFFFFF"/>
                </a:solidFill>
                <a:latin typeface="Chakra Petch Bold"/>
              </a:rPr>
              <a:t> Monitoring and Maintenance</a:t>
            </a:r>
            <a:r>
              <a:rPr lang="en-US" sz="2899">
                <a:solidFill>
                  <a:srgbClr val="FFFFFF"/>
                </a:solidFill>
                <a:latin typeface="Chakra Petch"/>
              </a:rPr>
              <a:t>: Continuously monitor the performance of the deployed system, collecting feedback and updating the model as needed to adapt to evolving threats and challenges in image forgery detection. Regularly retrain the model with new data to ensure its effectiveness and reliability over time.</a:t>
            </a:r>
          </a:p>
          <a:p>
            <a:pPr algn="just">
              <a:lnSpc>
                <a:spcPts val="3479"/>
              </a:lnSpc>
              <a:spcBef>
                <a:spcPct val="0"/>
              </a:spcBef>
            </a:pPr>
            <a:endParaRPr lang="en-US" sz="2899">
              <a:solidFill>
                <a:srgbClr val="FFFFFF"/>
              </a:solidFill>
              <a:latin typeface="Chakra Petch"/>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733800"/>
            <a:ext cx="16230600" cy="1381125"/>
          </a:xfrm>
          <a:prstGeom prst="rect">
            <a:avLst/>
          </a:prstGeom>
        </p:spPr>
        <p:txBody>
          <a:bodyPr lIns="0" tIns="0" rIns="0" bIns="0" rtlCol="0" anchor="t">
            <a:spAutoFit/>
          </a:bodyPr>
          <a:lstStyle/>
          <a:p>
            <a:pPr marL="0" lvl="0" indent="0" algn="ctr">
              <a:lnSpc>
                <a:spcPts val="10800"/>
              </a:lnSpc>
              <a:spcBef>
                <a:spcPct val="0"/>
              </a:spcBef>
            </a:pPr>
            <a:r>
              <a:rPr lang="en-US" sz="9000">
                <a:solidFill>
                  <a:srgbClr val="FFFFFF"/>
                </a:solidFill>
                <a:latin typeface="Catamaran Bold"/>
              </a:rPr>
              <a:t>MODELING</a:t>
            </a:r>
          </a:p>
        </p:txBody>
      </p:sp>
      <p:grpSp>
        <p:nvGrpSpPr>
          <p:cNvPr id="3" name="Group 3"/>
          <p:cNvGrpSpPr>
            <a:grpSpLocks noChangeAspect="1"/>
          </p:cNvGrpSpPr>
          <p:nvPr/>
        </p:nvGrpSpPr>
        <p:grpSpPr>
          <a:xfrm rot="2409328">
            <a:off x="10682811" y="-1225692"/>
            <a:ext cx="3622265" cy="4208021"/>
            <a:chOff x="0" y="0"/>
            <a:chExt cx="5466080" cy="6350000"/>
          </a:xfrm>
        </p:grpSpPr>
        <p:sp>
          <p:nvSpPr>
            <p:cNvPr id="4" name="Freeform 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5" name="Freeform 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8048" r="-28048"/>
              </a:stretch>
            </a:blipFill>
          </p:spPr>
        </p:sp>
        <p:sp>
          <p:nvSpPr>
            <p:cNvPr id="6" name="Freeform 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7" name="Freeform 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8" name="Group 8"/>
          <p:cNvGrpSpPr>
            <a:grpSpLocks noChangeAspect="1"/>
          </p:cNvGrpSpPr>
          <p:nvPr/>
        </p:nvGrpSpPr>
        <p:grpSpPr>
          <a:xfrm rot="-1521222">
            <a:off x="15533367" y="1987676"/>
            <a:ext cx="3451866" cy="4010067"/>
            <a:chOff x="0" y="0"/>
            <a:chExt cx="5466080" cy="6350000"/>
          </a:xfrm>
        </p:grpSpPr>
        <p:sp>
          <p:nvSpPr>
            <p:cNvPr id="9" name="Freeform 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0" name="Freeform 1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2045" r="-22045"/>
              </a:stretch>
            </a:blipFill>
          </p:spPr>
        </p:sp>
        <p:sp>
          <p:nvSpPr>
            <p:cNvPr id="11" name="Freeform 1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2" name="Freeform 1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3" name="Group 13"/>
          <p:cNvGrpSpPr>
            <a:grpSpLocks noChangeAspect="1"/>
          </p:cNvGrpSpPr>
          <p:nvPr/>
        </p:nvGrpSpPr>
        <p:grpSpPr>
          <a:xfrm rot="-1521433">
            <a:off x="6929548" y="7956425"/>
            <a:ext cx="3451866" cy="4010067"/>
            <a:chOff x="0" y="0"/>
            <a:chExt cx="5466080" cy="6350000"/>
          </a:xfrm>
        </p:grpSpPr>
        <p:sp>
          <p:nvSpPr>
            <p:cNvPr id="14" name="Freeform 1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5" name="Freeform 1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1641" r="-21641"/>
              </a:stretch>
            </a:blipFill>
          </p:spPr>
        </p:sp>
        <p:sp>
          <p:nvSpPr>
            <p:cNvPr id="16" name="Freeform 1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7" name="Freeform 1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8" name="Group 18"/>
          <p:cNvGrpSpPr>
            <a:grpSpLocks noChangeAspect="1"/>
          </p:cNvGrpSpPr>
          <p:nvPr/>
        </p:nvGrpSpPr>
        <p:grpSpPr>
          <a:xfrm rot="-1502715">
            <a:off x="-1232711" y="1447201"/>
            <a:ext cx="3622265" cy="4208021"/>
            <a:chOff x="0" y="0"/>
            <a:chExt cx="5466080" cy="6350000"/>
          </a:xfrm>
        </p:grpSpPr>
        <p:sp>
          <p:nvSpPr>
            <p:cNvPr id="19" name="Freeform 1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0" name="Freeform 2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589" r="-22589"/>
              </a:stretch>
            </a:blipFill>
          </p:spPr>
        </p:sp>
        <p:sp>
          <p:nvSpPr>
            <p:cNvPr id="21" name="Freeform 2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2" name="Freeform 2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3" name="Group 23"/>
          <p:cNvGrpSpPr>
            <a:grpSpLocks noChangeAspect="1"/>
          </p:cNvGrpSpPr>
          <p:nvPr/>
        </p:nvGrpSpPr>
        <p:grpSpPr>
          <a:xfrm rot="1325989">
            <a:off x="948005" y="7314063"/>
            <a:ext cx="3451866" cy="4010067"/>
            <a:chOff x="0" y="0"/>
            <a:chExt cx="5466080" cy="6350000"/>
          </a:xfrm>
        </p:grpSpPr>
        <p:sp>
          <p:nvSpPr>
            <p:cNvPr id="24" name="Freeform 2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5" name="Freeform 2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26" name="Freeform 2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7" name="Freeform 2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8" name="Group 28"/>
          <p:cNvGrpSpPr>
            <a:grpSpLocks noChangeAspect="1"/>
          </p:cNvGrpSpPr>
          <p:nvPr/>
        </p:nvGrpSpPr>
        <p:grpSpPr>
          <a:xfrm rot="695992">
            <a:off x="3496034" y="-1652673"/>
            <a:ext cx="3622265" cy="4208021"/>
            <a:chOff x="0" y="0"/>
            <a:chExt cx="5466080" cy="6350000"/>
          </a:xfrm>
        </p:grpSpPr>
        <p:sp>
          <p:nvSpPr>
            <p:cNvPr id="29" name="Freeform 2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0" name="Freeform 3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1" name="Freeform 3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2" name="Freeform 3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3" name="Group 33"/>
          <p:cNvGrpSpPr>
            <a:grpSpLocks noChangeAspect="1"/>
          </p:cNvGrpSpPr>
          <p:nvPr/>
        </p:nvGrpSpPr>
        <p:grpSpPr>
          <a:xfrm rot="1583082">
            <a:off x="13029908" y="7215086"/>
            <a:ext cx="3622265" cy="4208021"/>
            <a:chOff x="0" y="0"/>
            <a:chExt cx="5466080" cy="6350000"/>
          </a:xfrm>
        </p:grpSpPr>
        <p:sp>
          <p:nvSpPr>
            <p:cNvPr id="34" name="Freeform 3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5" name="Freeform 3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36" name="Freeform 3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7" name="Freeform 3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1028700" y="5143500"/>
            <a:ext cx="16230600" cy="0"/>
          </a:xfrm>
          <a:prstGeom prst="line">
            <a:avLst/>
          </a:prstGeom>
          <a:ln w="38100" cap="flat">
            <a:solidFill>
              <a:srgbClr val="000000"/>
            </a:solidFill>
            <a:prstDash val="solid"/>
            <a:headEnd type="none" w="sm" len="sm"/>
            <a:tailEnd type="none" w="sm" len="sm"/>
          </a:ln>
        </p:spPr>
      </p:sp>
      <p:sp>
        <p:nvSpPr>
          <p:cNvPr id="5" name="AutoShape 5"/>
          <p:cNvSpPr/>
          <p:nvPr/>
        </p:nvSpPr>
        <p:spPr>
          <a:xfrm>
            <a:off x="9144000" y="1028700"/>
            <a:ext cx="0" cy="8229600"/>
          </a:xfrm>
          <a:prstGeom prst="line">
            <a:avLst/>
          </a:prstGeom>
          <a:ln w="38100" cap="flat">
            <a:solidFill>
              <a:srgbClr val="000000"/>
            </a:solidFill>
            <a:prstDash val="solid"/>
            <a:headEnd type="none" w="sm" len="sm"/>
            <a:tailEnd type="none" w="sm" len="sm"/>
          </a:ln>
        </p:spPr>
      </p:sp>
      <p:sp>
        <p:nvSpPr>
          <p:cNvPr id="6" name="TextBox 6"/>
          <p:cNvSpPr txBox="1"/>
          <p:nvPr/>
        </p:nvSpPr>
        <p:spPr>
          <a:xfrm>
            <a:off x="1028700" y="1105154"/>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1</a:t>
            </a:r>
          </a:p>
        </p:txBody>
      </p:sp>
      <p:sp>
        <p:nvSpPr>
          <p:cNvPr id="7" name="TextBox 7"/>
          <p:cNvSpPr txBox="1"/>
          <p:nvPr/>
        </p:nvSpPr>
        <p:spPr>
          <a:xfrm>
            <a:off x="1741920" y="971550"/>
            <a:ext cx="6911224"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CNN Architecture Selection: </a:t>
            </a:r>
            <a:r>
              <a:rPr lang="en-US" sz="2799">
                <a:solidFill>
                  <a:srgbClr val="000000"/>
                </a:solidFill>
                <a:latin typeface="Chakra Petch"/>
              </a:rPr>
              <a:t>Choose an appropriate CNN architecture that has shown effectiveness in image classification tasks. Common choices include architectures like VGG, ResNet, Inception, or custom-designed architectures tailored to the specific requirements of image forgery detection</a:t>
            </a:r>
          </a:p>
        </p:txBody>
      </p:sp>
      <p:sp>
        <p:nvSpPr>
          <p:cNvPr id="8" name="TextBox 8"/>
          <p:cNvSpPr txBox="1"/>
          <p:nvPr/>
        </p:nvSpPr>
        <p:spPr>
          <a:xfrm>
            <a:off x="1028700"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3</a:t>
            </a:r>
          </a:p>
        </p:txBody>
      </p:sp>
      <p:sp>
        <p:nvSpPr>
          <p:cNvPr id="9" name="TextBox 9"/>
          <p:cNvSpPr txBox="1"/>
          <p:nvPr/>
        </p:nvSpPr>
        <p:spPr>
          <a:xfrm>
            <a:off x="1741920" y="5432666"/>
            <a:ext cx="6911224" cy="34531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Activation Functions</a:t>
            </a:r>
            <a:r>
              <a:rPr lang="en-US" sz="2799">
                <a:solidFill>
                  <a:srgbClr val="000000"/>
                </a:solidFill>
                <a:latin typeface="Chakra Petch"/>
              </a:rPr>
              <a:t>: Select appropriate activation functions for the hidden layers of the CNN, such as ReLU (Rectified Linear Unit), Leaky ReLU, or ELU (Exponential Linear Unit), to introduce non-linearity and enable the network to learn complex patterns in the input data.</a:t>
            </a:r>
          </a:p>
        </p:txBody>
      </p:sp>
      <p:sp>
        <p:nvSpPr>
          <p:cNvPr id="10" name="TextBox 10"/>
          <p:cNvSpPr txBox="1"/>
          <p:nvPr/>
        </p:nvSpPr>
        <p:spPr>
          <a:xfrm>
            <a:off x="9567451" y="1085850"/>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2</a:t>
            </a:r>
          </a:p>
        </p:txBody>
      </p:sp>
      <p:sp>
        <p:nvSpPr>
          <p:cNvPr id="11" name="TextBox 11"/>
          <p:cNvSpPr txBox="1"/>
          <p:nvPr/>
        </p:nvSpPr>
        <p:spPr>
          <a:xfrm>
            <a:off x="10280671" y="990854"/>
            <a:ext cx="6911224"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Layer Configuration: </a:t>
            </a:r>
            <a:r>
              <a:rPr lang="en-US" sz="2799">
                <a:solidFill>
                  <a:srgbClr val="000000"/>
                </a:solidFill>
                <a:latin typeface="Chakra Petch"/>
              </a:rPr>
              <a:t>Design the architecture of the CNN by specifying the number of layers, the size of convolutional filters, the number of feature maps, and the structure of pooling layers. Experiment with different architectures to find the optimal balance between model complexity and performance.</a:t>
            </a:r>
          </a:p>
        </p:txBody>
      </p:sp>
      <p:sp>
        <p:nvSpPr>
          <p:cNvPr id="12" name="TextBox 12"/>
          <p:cNvSpPr txBox="1"/>
          <p:nvPr/>
        </p:nvSpPr>
        <p:spPr>
          <a:xfrm>
            <a:off x="9567451"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4</a:t>
            </a:r>
          </a:p>
        </p:txBody>
      </p:sp>
      <p:sp>
        <p:nvSpPr>
          <p:cNvPr id="13" name="TextBox 13"/>
          <p:cNvSpPr txBox="1"/>
          <p:nvPr/>
        </p:nvSpPr>
        <p:spPr>
          <a:xfrm>
            <a:off x="10280671" y="5457825"/>
            <a:ext cx="6943271"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Regularization Techniques:</a:t>
            </a:r>
            <a:r>
              <a:rPr lang="en-US" sz="2799">
                <a:solidFill>
                  <a:srgbClr val="000000"/>
                </a:solidFill>
                <a:latin typeface="Chakra Petch"/>
              </a:rPr>
              <a:t> Incorporate regularization techniques like dropout or batch normalization to prevent overfitting and improve the generalization ability of the CNN model. Regularization helps in reducing the likelihood of the model memorizing the training data and improves its performance on unseen data.</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1028700" y="5143500"/>
            <a:ext cx="16230600" cy="0"/>
          </a:xfrm>
          <a:prstGeom prst="line">
            <a:avLst/>
          </a:prstGeom>
          <a:ln w="38100" cap="flat">
            <a:solidFill>
              <a:srgbClr val="000000"/>
            </a:solidFill>
            <a:prstDash val="solid"/>
            <a:headEnd type="none" w="sm" len="sm"/>
            <a:tailEnd type="none" w="sm" len="sm"/>
          </a:ln>
        </p:spPr>
      </p:sp>
      <p:sp>
        <p:nvSpPr>
          <p:cNvPr id="5" name="AutoShape 5"/>
          <p:cNvSpPr/>
          <p:nvPr/>
        </p:nvSpPr>
        <p:spPr>
          <a:xfrm>
            <a:off x="9144000" y="1028700"/>
            <a:ext cx="0" cy="8229600"/>
          </a:xfrm>
          <a:prstGeom prst="line">
            <a:avLst/>
          </a:prstGeom>
          <a:ln w="38100" cap="flat">
            <a:solidFill>
              <a:srgbClr val="000000"/>
            </a:solidFill>
            <a:prstDash val="solid"/>
            <a:headEnd type="none" w="sm" len="sm"/>
            <a:tailEnd type="none" w="sm" len="sm"/>
          </a:ln>
        </p:spPr>
      </p:sp>
      <p:sp>
        <p:nvSpPr>
          <p:cNvPr id="6" name="TextBox 6"/>
          <p:cNvSpPr txBox="1"/>
          <p:nvPr/>
        </p:nvSpPr>
        <p:spPr>
          <a:xfrm>
            <a:off x="1028700" y="1105154"/>
            <a:ext cx="338435"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5</a:t>
            </a:r>
          </a:p>
        </p:txBody>
      </p:sp>
      <p:sp>
        <p:nvSpPr>
          <p:cNvPr id="7" name="TextBox 7"/>
          <p:cNvSpPr txBox="1"/>
          <p:nvPr/>
        </p:nvSpPr>
        <p:spPr>
          <a:xfrm>
            <a:off x="1741920" y="971550"/>
            <a:ext cx="6911224"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Loss Function Selection: </a:t>
            </a:r>
            <a:r>
              <a:rPr lang="en-US" sz="2799">
                <a:solidFill>
                  <a:srgbClr val="000000"/>
                </a:solidFill>
                <a:latin typeface="Chakra Petch"/>
              </a:rPr>
              <a:t>Choose a suitable loss function for training the CNN, depending on the nature of the image forgery detection task. Common choices include categorical cross-entropy loss for multi-class classification tasks or binary cross-entropy loss for binary classification tasks.</a:t>
            </a:r>
          </a:p>
        </p:txBody>
      </p:sp>
      <p:sp>
        <p:nvSpPr>
          <p:cNvPr id="8" name="TextBox 8"/>
          <p:cNvSpPr txBox="1"/>
          <p:nvPr/>
        </p:nvSpPr>
        <p:spPr>
          <a:xfrm>
            <a:off x="1028700"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7</a:t>
            </a:r>
          </a:p>
        </p:txBody>
      </p:sp>
      <p:sp>
        <p:nvSpPr>
          <p:cNvPr id="9" name="TextBox 9"/>
          <p:cNvSpPr txBox="1"/>
          <p:nvPr/>
        </p:nvSpPr>
        <p:spPr>
          <a:xfrm>
            <a:off x="1741920" y="5432666"/>
            <a:ext cx="6911224" cy="44437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Hyperparameter Tuning: </a:t>
            </a:r>
            <a:r>
              <a:rPr lang="en-US" sz="2799">
                <a:solidFill>
                  <a:srgbClr val="000000"/>
                </a:solidFill>
                <a:latin typeface="Chakra Petch"/>
              </a:rPr>
              <a:t>Fine-tune the hyperparameters of the CNN model, including learning rate, batch size, dropout rate, and optimizer settings, through iterative experimentation and validation on a separate validation dataset. Optimize the hyperparameters to improve the performance and convergence speed of the model.</a:t>
            </a:r>
          </a:p>
        </p:txBody>
      </p:sp>
      <p:sp>
        <p:nvSpPr>
          <p:cNvPr id="10" name="TextBox 10"/>
          <p:cNvSpPr txBox="1"/>
          <p:nvPr/>
        </p:nvSpPr>
        <p:spPr>
          <a:xfrm>
            <a:off x="9567451" y="1085850"/>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6</a:t>
            </a:r>
          </a:p>
        </p:txBody>
      </p:sp>
      <p:sp>
        <p:nvSpPr>
          <p:cNvPr id="11" name="TextBox 11"/>
          <p:cNvSpPr txBox="1"/>
          <p:nvPr/>
        </p:nvSpPr>
        <p:spPr>
          <a:xfrm>
            <a:off x="10280671" y="990854"/>
            <a:ext cx="6911224"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Optimizer Selection: </a:t>
            </a:r>
            <a:r>
              <a:rPr lang="en-US" sz="2799">
                <a:solidFill>
                  <a:srgbClr val="000000"/>
                </a:solidFill>
                <a:latin typeface="Chakra Petch"/>
              </a:rPr>
              <a:t>Select an appropriate optimizer algorithm, such as SGD (Stochastic Gradient Descent), Adam, or RMSprop, to update the weights of the CNN during training and minimize the loss function. Experiment with different optimizers and learning rates to find the optimal convergence behavior.</a:t>
            </a:r>
          </a:p>
        </p:txBody>
      </p:sp>
      <p:sp>
        <p:nvSpPr>
          <p:cNvPr id="12" name="TextBox 12"/>
          <p:cNvSpPr txBox="1"/>
          <p:nvPr/>
        </p:nvSpPr>
        <p:spPr>
          <a:xfrm>
            <a:off x="9567451"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8</a:t>
            </a:r>
          </a:p>
        </p:txBody>
      </p:sp>
      <p:sp>
        <p:nvSpPr>
          <p:cNvPr id="13" name="TextBox 13"/>
          <p:cNvSpPr txBox="1"/>
          <p:nvPr/>
        </p:nvSpPr>
        <p:spPr>
          <a:xfrm>
            <a:off x="10280671" y="5457825"/>
            <a:ext cx="6943271" cy="34531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Data Augmentation: </a:t>
            </a:r>
            <a:r>
              <a:rPr lang="en-US" sz="2799">
                <a:solidFill>
                  <a:srgbClr val="000000"/>
                </a:solidFill>
                <a:latin typeface="Chakra Petch"/>
              </a:rPr>
              <a:t>Incorporate data augmentation techniques such as rotation, flipping, scaling, and cropping to artificially increase the diversity of the training dataset and improve the robustness of the CNN model to variations in input images.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9144000" y="1028700"/>
            <a:ext cx="0" cy="8229600"/>
          </a:xfrm>
          <a:prstGeom prst="line">
            <a:avLst/>
          </a:prstGeom>
          <a:ln w="38100" cap="flat">
            <a:solidFill>
              <a:srgbClr val="000000"/>
            </a:solidFill>
            <a:prstDash val="solid"/>
            <a:headEnd type="none" w="sm" len="sm"/>
            <a:tailEnd type="none" w="sm" len="sm"/>
          </a:ln>
        </p:spPr>
      </p:sp>
      <p:sp>
        <p:nvSpPr>
          <p:cNvPr id="5" name="TextBox 5"/>
          <p:cNvSpPr txBox="1"/>
          <p:nvPr/>
        </p:nvSpPr>
        <p:spPr>
          <a:xfrm>
            <a:off x="1028700" y="1105154"/>
            <a:ext cx="371475"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9</a:t>
            </a:r>
          </a:p>
        </p:txBody>
      </p:sp>
      <p:sp>
        <p:nvSpPr>
          <p:cNvPr id="6" name="TextBox 6"/>
          <p:cNvSpPr txBox="1"/>
          <p:nvPr/>
        </p:nvSpPr>
        <p:spPr>
          <a:xfrm>
            <a:off x="1741920" y="962025"/>
            <a:ext cx="6911224" cy="6825616"/>
          </a:xfrm>
          <a:prstGeom prst="rect">
            <a:avLst/>
          </a:prstGeom>
        </p:spPr>
        <p:txBody>
          <a:bodyPr lIns="0" tIns="0" rIns="0" bIns="0" rtlCol="0" anchor="t">
            <a:spAutoFit/>
          </a:bodyPr>
          <a:lstStyle/>
          <a:p>
            <a:pPr>
              <a:lnSpc>
                <a:spcPts val="5459"/>
              </a:lnSpc>
            </a:pPr>
            <a:r>
              <a:rPr lang="en-US" sz="3899">
                <a:solidFill>
                  <a:srgbClr val="000000"/>
                </a:solidFill>
                <a:latin typeface="Chakra Petch Bold"/>
              </a:rPr>
              <a:t>Transfer Learning: </a:t>
            </a:r>
            <a:r>
              <a:rPr lang="en-US" sz="3899">
                <a:solidFill>
                  <a:srgbClr val="000000"/>
                </a:solidFill>
                <a:latin typeface="Chakra Petch"/>
              </a:rPr>
              <a:t>Optionally, leverage pre-trained CNN models trained on large-scale image datasets like ImageNet and fine-tune them for image forgery detection tasks. Transfer learning can help in overcoming data scarcity and accelerating the training process.</a:t>
            </a:r>
          </a:p>
        </p:txBody>
      </p:sp>
      <p:sp>
        <p:nvSpPr>
          <p:cNvPr id="7" name="TextBox 7"/>
          <p:cNvSpPr txBox="1"/>
          <p:nvPr/>
        </p:nvSpPr>
        <p:spPr>
          <a:xfrm>
            <a:off x="9567451" y="1085850"/>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10</a:t>
            </a:r>
          </a:p>
        </p:txBody>
      </p:sp>
      <p:sp>
        <p:nvSpPr>
          <p:cNvPr id="8" name="TextBox 8"/>
          <p:cNvSpPr txBox="1"/>
          <p:nvPr/>
        </p:nvSpPr>
        <p:spPr>
          <a:xfrm>
            <a:off x="10697286" y="981329"/>
            <a:ext cx="6911224" cy="6356986"/>
          </a:xfrm>
          <a:prstGeom prst="rect">
            <a:avLst/>
          </a:prstGeom>
        </p:spPr>
        <p:txBody>
          <a:bodyPr lIns="0" tIns="0" rIns="0" bIns="0" rtlCol="0" anchor="t">
            <a:spAutoFit/>
          </a:bodyPr>
          <a:lstStyle/>
          <a:p>
            <a:pPr>
              <a:lnSpc>
                <a:spcPts val="5039"/>
              </a:lnSpc>
            </a:pPr>
            <a:r>
              <a:rPr lang="en-US" sz="3599">
                <a:solidFill>
                  <a:srgbClr val="000000"/>
                </a:solidFill>
                <a:latin typeface="Chakra Petch Bold"/>
              </a:rPr>
              <a:t>Model Evaluation:</a:t>
            </a:r>
            <a:r>
              <a:rPr lang="en-US" sz="3599">
                <a:solidFill>
                  <a:srgbClr val="000000"/>
                </a:solidFill>
                <a:latin typeface="Chakra Petch"/>
              </a:rPr>
              <a:t> Evaluate the performance of the trained CNN model using metrics such as accuracy, precision, recall, F1 score, and confusion matrix on a separate test dataset. Analyze the model's performance to assess its effectiveness in detecting image forgeries and identify areas for improvement.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13692"/>
            <a:ext cx="4839386" cy="10914384"/>
            <a:chOff x="0" y="0"/>
            <a:chExt cx="1274571" cy="2874570"/>
          </a:xfrm>
        </p:grpSpPr>
        <p:sp>
          <p:nvSpPr>
            <p:cNvPr id="3" name="Freeform 3"/>
            <p:cNvSpPr/>
            <p:nvPr/>
          </p:nvSpPr>
          <p:spPr>
            <a:xfrm>
              <a:off x="0" y="0"/>
              <a:ext cx="1274571" cy="2874570"/>
            </a:xfrm>
            <a:custGeom>
              <a:avLst/>
              <a:gdLst/>
              <a:ahLst/>
              <a:cxnLst/>
              <a:rect l="l" t="t" r="r" b="b"/>
              <a:pathLst>
                <a:path w="1274571" h="2874570">
                  <a:moveTo>
                    <a:pt x="0" y="0"/>
                  </a:moveTo>
                  <a:lnTo>
                    <a:pt x="1274571" y="0"/>
                  </a:lnTo>
                  <a:lnTo>
                    <a:pt x="1274571" y="2874570"/>
                  </a:lnTo>
                  <a:lnTo>
                    <a:pt x="0" y="2874570"/>
                  </a:lnTo>
                  <a:close/>
                </a:path>
              </a:pathLst>
            </a:custGeom>
            <a:solidFill>
              <a:srgbClr val="000000"/>
            </a:solidFill>
          </p:spPr>
        </p:sp>
        <p:sp>
          <p:nvSpPr>
            <p:cNvPr id="4" name="TextBox 4"/>
            <p:cNvSpPr txBox="1"/>
            <p:nvPr/>
          </p:nvSpPr>
          <p:spPr>
            <a:xfrm>
              <a:off x="0" y="0"/>
              <a:ext cx="1274571" cy="2874570"/>
            </a:xfrm>
            <a:prstGeom prst="rect">
              <a:avLst/>
            </a:prstGeom>
          </p:spPr>
          <p:txBody>
            <a:bodyPr lIns="50800" tIns="50800" rIns="50800" bIns="50800" rtlCol="0" anchor="ctr"/>
            <a:lstStyle/>
            <a:p>
              <a:pPr algn="ctr">
                <a:lnSpc>
                  <a:spcPts val="2880"/>
                </a:lnSpc>
              </a:pPr>
              <a:endParaRPr/>
            </a:p>
          </p:txBody>
        </p:sp>
      </p:grpSp>
      <p:sp>
        <p:nvSpPr>
          <p:cNvPr id="5" name="AutoShape 5"/>
          <p:cNvSpPr/>
          <p:nvPr/>
        </p:nvSpPr>
        <p:spPr>
          <a:xfrm>
            <a:off x="240852" y="2471024"/>
            <a:ext cx="4434010" cy="0"/>
          </a:xfrm>
          <a:prstGeom prst="line">
            <a:avLst/>
          </a:prstGeom>
          <a:ln w="38100" cap="flat">
            <a:solidFill>
              <a:srgbClr val="FFFFFF"/>
            </a:solidFill>
            <a:prstDash val="solid"/>
            <a:headEnd type="none" w="sm" len="sm"/>
            <a:tailEnd type="none" w="sm" len="sm"/>
          </a:ln>
        </p:spPr>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8" name="Freeform 8"/>
          <p:cNvSpPr/>
          <p:nvPr/>
        </p:nvSpPr>
        <p:spPr>
          <a:xfrm>
            <a:off x="7133452" y="1495425"/>
            <a:ext cx="8828193" cy="6621145"/>
          </a:xfrm>
          <a:custGeom>
            <a:avLst/>
            <a:gdLst/>
            <a:ahLst/>
            <a:cxnLst/>
            <a:rect l="l" t="t" r="r" b="b"/>
            <a:pathLst>
              <a:path w="8828193" h="6621145">
                <a:moveTo>
                  <a:pt x="0" y="0"/>
                </a:moveTo>
                <a:lnTo>
                  <a:pt x="8828193" y="0"/>
                </a:lnTo>
                <a:lnTo>
                  <a:pt x="8828193" y="6621145"/>
                </a:lnTo>
                <a:lnTo>
                  <a:pt x="0" y="6621145"/>
                </a:lnTo>
                <a:lnTo>
                  <a:pt x="0" y="0"/>
                </a:lnTo>
                <a:close/>
              </a:path>
            </a:pathLst>
          </a:custGeom>
          <a:blipFill>
            <a:blip r:embed="rId3"/>
            <a:stretch>
              <a:fillRect/>
            </a:stretch>
          </a:blipFill>
        </p:spPr>
      </p:sp>
      <p:sp>
        <p:nvSpPr>
          <p:cNvPr id="9" name="TextBox 9"/>
          <p:cNvSpPr txBox="1"/>
          <p:nvPr/>
        </p:nvSpPr>
        <p:spPr>
          <a:xfrm>
            <a:off x="1028700" y="1019175"/>
            <a:ext cx="5182715" cy="94297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Heavy"/>
              </a:rPr>
              <a:t>RESULT</a:t>
            </a:r>
          </a:p>
        </p:txBody>
      </p:sp>
      <p:sp>
        <p:nvSpPr>
          <p:cNvPr id="10" name="TextBox 10"/>
          <p:cNvSpPr txBox="1"/>
          <p:nvPr/>
        </p:nvSpPr>
        <p:spPr>
          <a:xfrm>
            <a:off x="240852" y="3444992"/>
            <a:ext cx="4598534" cy="983669"/>
          </a:xfrm>
          <a:prstGeom prst="rect">
            <a:avLst/>
          </a:prstGeom>
        </p:spPr>
        <p:txBody>
          <a:bodyPr lIns="0" tIns="0" rIns="0" bIns="0" rtlCol="0" anchor="t">
            <a:spAutoFit/>
          </a:bodyPr>
          <a:lstStyle/>
          <a:p>
            <a:pPr>
              <a:lnSpc>
                <a:spcPts val="3943"/>
              </a:lnSpc>
            </a:pPr>
            <a:r>
              <a:rPr lang="en-US" sz="3285">
                <a:solidFill>
                  <a:srgbClr val="FFFFFF"/>
                </a:solidFill>
                <a:latin typeface="Chakra Petch"/>
              </a:rPr>
              <a:t>DEMO LINK:</a:t>
            </a:r>
          </a:p>
          <a:p>
            <a:pPr>
              <a:lnSpc>
                <a:spcPts val="3943"/>
              </a:lnSpc>
              <a:spcBef>
                <a:spcPct val="0"/>
              </a:spcBef>
            </a:pPr>
            <a:endParaRPr lang="en-US" sz="3285">
              <a:solidFill>
                <a:srgbClr val="FFFFFF"/>
              </a:solidFill>
              <a:latin typeface="Chakra Petch"/>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13692"/>
            <a:ext cx="4839386" cy="10914384"/>
            <a:chOff x="0" y="0"/>
            <a:chExt cx="1274571" cy="2874570"/>
          </a:xfrm>
        </p:grpSpPr>
        <p:sp>
          <p:nvSpPr>
            <p:cNvPr id="3" name="Freeform 3"/>
            <p:cNvSpPr/>
            <p:nvPr/>
          </p:nvSpPr>
          <p:spPr>
            <a:xfrm>
              <a:off x="0" y="0"/>
              <a:ext cx="1274571" cy="2874570"/>
            </a:xfrm>
            <a:custGeom>
              <a:avLst/>
              <a:gdLst/>
              <a:ahLst/>
              <a:cxnLst/>
              <a:rect l="l" t="t" r="r" b="b"/>
              <a:pathLst>
                <a:path w="1274571" h="2874570">
                  <a:moveTo>
                    <a:pt x="0" y="0"/>
                  </a:moveTo>
                  <a:lnTo>
                    <a:pt x="1274571" y="0"/>
                  </a:lnTo>
                  <a:lnTo>
                    <a:pt x="1274571" y="2874570"/>
                  </a:lnTo>
                  <a:lnTo>
                    <a:pt x="0" y="2874570"/>
                  </a:lnTo>
                  <a:close/>
                </a:path>
              </a:pathLst>
            </a:custGeom>
            <a:solidFill>
              <a:srgbClr val="000000"/>
            </a:solidFill>
          </p:spPr>
        </p:sp>
        <p:sp>
          <p:nvSpPr>
            <p:cNvPr id="4" name="TextBox 4"/>
            <p:cNvSpPr txBox="1"/>
            <p:nvPr/>
          </p:nvSpPr>
          <p:spPr>
            <a:xfrm>
              <a:off x="0" y="0"/>
              <a:ext cx="1274571" cy="2874570"/>
            </a:xfrm>
            <a:prstGeom prst="rect">
              <a:avLst/>
            </a:prstGeom>
          </p:spPr>
          <p:txBody>
            <a:bodyPr lIns="50800" tIns="50800" rIns="50800" bIns="50800" rtlCol="0" anchor="ctr"/>
            <a:lstStyle/>
            <a:p>
              <a:pPr algn="ctr">
                <a:lnSpc>
                  <a:spcPts val="2880"/>
                </a:lnSpc>
              </a:pPr>
              <a:endParaRPr/>
            </a:p>
          </p:txBody>
        </p:sp>
      </p:grpSp>
      <p:sp>
        <p:nvSpPr>
          <p:cNvPr id="5" name="AutoShape 5"/>
          <p:cNvSpPr/>
          <p:nvPr/>
        </p:nvSpPr>
        <p:spPr>
          <a:xfrm>
            <a:off x="240852" y="2471024"/>
            <a:ext cx="4434010" cy="0"/>
          </a:xfrm>
          <a:prstGeom prst="line">
            <a:avLst/>
          </a:prstGeom>
          <a:ln w="38100" cap="flat">
            <a:solidFill>
              <a:srgbClr val="FFFFFF"/>
            </a:solidFill>
            <a:prstDash val="solid"/>
            <a:headEnd type="none" w="sm" len="sm"/>
            <a:tailEnd type="none" w="sm" len="sm"/>
          </a:ln>
        </p:spPr>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8" name="Freeform 8"/>
          <p:cNvSpPr/>
          <p:nvPr/>
        </p:nvSpPr>
        <p:spPr>
          <a:xfrm>
            <a:off x="7069357" y="1832927"/>
            <a:ext cx="8828193" cy="6621145"/>
          </a:xfrm>
          <a:custGeom>
            <a:avLst/>
            <a:gdLst/>
            <a:ahLst/>
            <a:cxnLst/>
            <a:rect l="l" t="t" r="r" b="b"/>
            <a:pathLst>
              <a:path w="8828193" h="6621145">
                <a:moveTo>
                  <a:pt x="0" y="0"/>
                </a:moveTo>
                <a:lnTo>
                  <a:pt x="8828194" y="0"/>
                </a:lnTo>
                <a:lnTo>
                  <a:pt x="8828194" y="6621146"/>
                </a:lnTo>
                <a:lnTo>
                  <a:pt x="0" y="6621146"/>
                </a:lnTo>
                <a:lnTo>
                  <a:pt x="0" y="0"/>
                </a:lnTo>
                <a:close/>
              </a:path>
            </a:pathLst>
          </a:custGeom>
          <a:blipFill>
            <a:blip r:embed="rId3"/>
            <a:stretch>
              <a:fillRect/>
            </a:stretch>
          </a:blipFill>
        </p:spPr>
      </p:sp>
      <p:sp>
        <p:nvSpPr>
          <p:cNvPr id="9" name="TextBox 9"/>
          <p:cNvSpPr txBox="1"/>
          <p:nvPr/>
        </p:nvSpPr>
        <p:spPr>
          <a:xfrm>
            <a:off x="1028700" y="1019175"/>
            <a:ext cx="5182715" cy="94297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Heavy"/>
              </a:rPr>
              <a:t>RESULT</a:t>
            </a:r>
          </a:p>
        </p:txBody>
      </p:sp>
      <p:sp>
        <p:nvSpPr>
          <p:cNvPr id="10" name="TextBox 10"/>
          <p:cNvSpPr txBox="1"/>
          <p:nvPr/>
        </p:nvSpPr>
        <p:spPr>
          <a:xfrm>
            <a:off x="240852" y="3444992"/>
            <a:ext cx="4598534" cy="983669"/>
          </a:xfrm>
          <a:prstGeom prst="rect">
            <a:avLst/>
          </a:prstGeom>
        </p:spPr>
        <p:txBody>
          <a:bodyPr lIns="0" tIns="0" rIns="0" bIns="0" rtlCol="0" anchor="t">
            <a:spAutoFit/>
          </a:bodyPr>
          <a:lstStyle/>
          <a:p>
            <a:pPr>
              <a:lnSpc>
                <a:spcPts val="3943"/>
              </a:lnSpc>
            </a:pPr>
            <a:r>
              <a:rPr lang="en-US" sz="3285">
                <a:solidFill>
                  <a:srgbClr val="FFFFFF"/>
                </a:solidFill>
                <a:latin typeface="Chakra Petch"/>
              </a:rPr>
              <a:t>DEMO LINK:</a:t>
            </a:r>
          </a:p>
          <a:p>
            <a:pPr>
              <a:lnSpc>
                <a:spcPts val="3943"/>
              </a:lnSpc>
              <a:spcBef>
                <a:spcPct val="0"/>
              </a:spcBef>
            </a:pPr>
            <a:endParaRPr lang="en-US" sz="3285">
              <a:solidFill>
                <a:srgbClr val="FFFFFF"/>
              </a:solidFill>
              <a:latin typeface="Chakra Petch"/>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04079" y="2631066"/>
            <a:ext cx="20296157" cy="1428750"/>
            <a:chOff x="0" y="0"/>
            <a:chExt cx="27061543" cy="1905000"/>
          </a:xfrm>
        </p:grpSpPr>
        <p:grpSp>
          <p:nvGrpSpPr>
            <p:cNvPr id="3" name="Group 3"/>
            <p:cNvGrpSpPr/>
            <p:nvPr/>
          </p:nvGrpSpPr>
          <p:grpSpPr>
            <a:xfrm>
              <a:off x="0" y="0"/>
              <a:ext cx="27061543" cy="1905000"/>
              <a:chOff x="0" y="0"/>
              <a:chExt cx="5345490" cy="376296"/>
            </a:xfrm>
          </p:grpSpPr>
          <p:sp>
            <p:nvSpPr>
              <p:cNvPr id="4" name="Freeform 4"/>
              <p:cNvSpPr/>
              <p:nvPr/>
            </p:nvSpPr>
            <p:spPr>
              <a:xfrm>
                <a:off x="0" y="0"/>
                <a:ext cx="5345490" cy="376296"/>
              </a:xfrm>
              <a:custGeom>
                <a:avLst/>
                <a:gdLst/>
                <a:ahLst/>
                <a:cxnLst/>
                <a:rect l="l" t="t" r="r" b="b"/>
                <a:pathLst>
                  <a:path w="5345490" h="376296">
                    <a:moveTo>
                      <a:pt x="0" y="0"/>
                    </a:moveTo>
                    <a:lnTo>
                      <a:pt x="5345490" y="0"/>
                    </a:lnTo>
                    <a:lnTo>
                      <a:pt x="5345490" y="376296"/>
                    </a:lnTo>
                    <a:lnTo>
                      <a:pt x="0" y="376296"/>
                    </a:lnTo>
                    <a:close/>
                  </a:path>
                </a:pathLst>
              </a:custGeom>
              <a:solidFill>
                <a:srgbClr val="000000"/>
              </a:solidFill>
            </p:spPr>
          </p:sp>
          <p:sp>
            <p:nvSpPr>
              <p:cNvPr id="5" name="TextBox 5"/>
              <p:cNvSpPr txBox="1"/>
              <p:nvPr/>
            </p:nvSpPr>
            <p:spPr>
              <a:xfrm>
                <a:off x="0" y="0"/>
                <a:ext cx="5345490" cy="376296"/>
              </a:xfrm>
              <a:prstGeom prst="rect">
                <a:avLst/>
              </a:prstGeom>
            </p:spPr>
            <p:txBody>
              <a:bodyPr lIns="50800" tIns="50800" rIns="50800" bIns="50800" rtlCol="0" anchor="ctr"/>
              <a:lstStyle/>
              <a:p>
                <a:pPr algn="ctr">
                  <a:lnSpc>
                    <a:spcPts val="2880"/>
                  </a:lnSpc>
                </a:pPr>
                <a:endParaRPr/>
              </a:p>
            </p:txBody>
          </p:sp>
        </p:grpSp>
        <p:sp>
          <p:nvSpPr>
            <p:cNvPr id="6" name="TextBox 6"/>
            <p:cNvSpPr txBox="1"/>
            <p:nvPr/>
          </p:nvSpPr>
          <p:spPr>
            <a:xfrm>
              <a:off x="2710371" y="407035"/>
              <a:ext cx="21640800" cy="1157605"/>
            </a:xfrm>
            <a:prstGeom prst="rect">
              <a:avLst/>
            </a:prstGeom>
          </p:spPr>
          <p:txBody>
            <a:bodyPr lIns="0" tIns="0" rIns="0" bIns="0" rtlCol="0" anchor="t">
              <a:spAutoFit/>
            </a:bodyPr>
            <a:lstStyle/>
            <a:p>
              <a:pPr marL="0" lvl="0" indent="0" algn="ctr">
                <a:lnSpc>
                  <a:spcPts val="6420"/>
                </a:lnSpc>
              </a:pPr>
              <a:r>
                <a:rPr lang="en-US" sz="6000">
                  <a:solidFill>
                    <a:srgbClr val="FFFFFF"/>
                  </a:solidFill>
                  <a:latin typeface="Catamaran Heavy"/>
                </a:rPr>
                <a:t>PROJECT TITLE</a:t>
              </a:r>
            </a:p>
          </p:txBody>
        </p:sp>
      </p:grpSp>
      <p:sp>
        <p:nvSpPr>
          <p:cNvPr id="7" name="Freeform 7"/>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8" name="Freeform 8"/>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9" name="Freeform 9"/>
          <p:cNvSpPr/>
          <p:nvPr/>
        </p:nvSpPr>
        <p:spPr>
          <a:xfrm rot="2699999">
            <a:off x="-470262" y="554696"/>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Freeform 10"/>
          <p:cNvSpPr/>
          <p:nvPr/>
        </p:nvSpPr>
        <p:spPr>
          <a:xfrm rot="-1915663">
            <a:off x="16959454" y="7856616"/>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rot="8452257">
            <a:off x="-11218" y="7825026"/>
            <a:ext cx="1645833" cy="1439356"/>
          </a:xfrm>
          <a:custGeom>
            <a:avLst/>
            <a:gdLst/>
            <a:ahLst/>
            <a:cxnLst/>
            <a:rect l="l" t="t" r="r" b="b"/>
            <a:pathLst>
              <a:path w="1645833" h="1439356">
                <a:moveTo>
                  <a:pt x="0" y="0"/>
                </a:moveTo>
                <a:lnTo>
                  <a:pt x="1645833" y="0"/>
                </a:lnTo>
                <a:lnTo>
                  <a:pt x="1645833" y="1439357"/>
                </a:lnTo>
                <a:lnTo>
                  <a:pt x="0" y="143935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TextBox 12"/>
          <p:cNvSpPr txBox="1"/>
          <p:nvPr/>
        </p:nvSpPr>
        <p:spPr>
          <a:xfrm>
            <a:off x="1028700" y="4719637"/>
            <a:ext cx="16230600" cy="762001"/>
          </a:xfrm>
          <a:prstGeom prst="rect">
            <a:avLst/>
          </a:prstGeom>
        </p:spPr>
        <p:txBody>
          <a:bodyPr lIns="0" tIns="0" rIns="0" bIns="0" rtlCol="0" anchor="t">
            <a:spAutoFit/>
          </a:bodyPr>
          <a:lstStyle/>
          <a:p>
            <a:pPr algn="ctr">
              <a:lnSpc>
                <a:spcPts val="6299"/>
              </a:lnSpc>
            </a:pPr>
            <a:r>
              <a:rPr lang="en-US" sz="4499">
                <a:solidFill>
                  <a:srgbClr val="000000"/>
                </a:solidFill>
                <a:latin typeface="Chakra Petch Bold"/>
              </a:rPr>
              <a:t>IMAGE FORGERY DETECTION WITH CNNS</a:t>
            </a:r>
          </a:p>
        </p:txBody>
      </p:sp>
      <p:sp>
        <p:nvSpPr>
          <p:cNvPr id="13" name="TextBox 13"/>
          <p:cNvSpPr txBox="1"/>
          <p:nvPr/>
        </p:nvSpPr>
        <p:spPr>
          <a:xfrm>
            <a:off x="1028700" y="6534226"/>
            <a:ext cx="16230600" cy="762001"/>
          </a:xfrm>
          <a:prstGeom prst="rect">
            <a:avLst/>
          </a:prstGeom>
        </p:spPr>
        <p:txBody>
          <a:bodyPr lIns="0" tIns="0" rIns="0" bIns="0" rtlCol="0" anchor="t">
            <a:spAutoFit/>
          </a:bodyPr>
          <a:lstStyle/>
          <a:p>
            <a:pPr algn="ctr">
              <a:lnSpc>
                <a:spcPts val="6299"/>
              </a:lnSpc>
            </a:pPr>
            <a:r>
              <a:rPr lang="en-US" sz="4499">
                <a:solidFill>
                  <a:srgbClr val="000000"/>
                </a:solidFill>
                <a:latin typeface="Chakra Petch"/>
              </a:rPr>
              <a:t>“NAAN MUDHALVAN - MACHINE LEARNING TO GENERATIVE AI”</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733800"/>
            <a:ext cx="16230600" cy="1381125"/>
          </a:xfrm>
          <a:prstGeom prst="rect">
            <a:avLst/>
          </a:prstGeom>
        </p:spPr>
        <p:txBody>
          <a:bodyPr lIns="0" tIns="0" rIns="0" bIns="0" rtlCol="0" anchor="t">
            <a:spAutoFit/>
          </a:bodyPr>
          <a:lstStyle/>
          <a:p>
            <a:pPr marL="0" lvl="0" indent="0" algn="ctr">
              <a:lnSpc>
                <a:spcPts val="10800"/>
              </a:lnSpc>
              <a:spcBef>
                <a:spcPct val="0"/>
              </a:spcBef>
            </a:pPr>
            <a:r>
              <a:rPr lang="en-US" sz="9000">
                <a:solidFill>
                  <a:srgbClr val="FFFFFF"/>
                </a:solidFill>
                <a:latin typeface="Catamaran Bold"/>
              </a:rPr>
              <a:t>CONCLUSION</a:t>
            </a:r>
          </a:p>
        </p:txBody>
      </p:sp>
      <p:grpSp>
        <p:nvGrpSpPr>
          <p:cNvPr id="3" name="Group 3"/>
          <p:cNvGrpSpPr>
            <a:grpSpLocks noChangeAspect="1"/>
          </p:cNvGrpSpPr>
          <p:nvPr/>
        </p:nvGrpSpPr>
        <p:grpSpPr>
          <a:xfrm rot="2409328">
            <a:off x="10682811" y="-1225692"/>
            <a:ext cx="3622265" cy="4208021"/>
            <a:chOff x="0" y="0"/>
            <a:chExt cx="5466080" cy="6350000"/>
          </a:xfrm>
        </p:grpSpPr>
        <p:sp>
          <p:nvSpPr>
            <p:cNvPr id="4" name="Freeform 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5" name="Freeform 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8048" r="-28048"/>
              </a:stretch>
            </a:blipFill>
          </p:spPr>
        </p:sp>
        <p:sp>
          <p:nvSpPr>
            <p:cNvPr id="6" name="Freeform 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7" name="Freeform 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8" name="Group 8"/>
          <p:cNvGrpSpPr>
            <a:grpSpLocks noChangeAspect="1"/>
          </p:cNvGrpSpPr>
          <p:nvPr/>
        </p:nvGrpSpPr>
        <p:grpSpPr>
          <a:xfrm rot="-1521222">
            <a:off x="15533367" y="1987676"/>
            <a:ext cx="3451866" cy="4010067"/>
            <a:chOff x="0" y="0"/>
            <a:chExt cx="5466080" cy="6350000"/>
          </a:xfrm>
        </p:grpSpPr>
        <p:sp>
          <p:nvSpPr>
            <p:cNvPr id="9" name="Freeform 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0" name="Freeform 1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2045" r="-22045"/>
              </a:stretch>
            </a:blipFill>
          </p:spPr>
        </p:sp>
        <p:sp>
          <p:nvSpPr>
            <p:cNvPr id="11" name="Freeform 1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2" name="Freeform 1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3" name="Group 13"/>
          <p:cNvGrpSpPr>
            <a:grpSpLocks noChangeAspect="1"/>
          </p:cNvGrpSpPr>
          <p:nvPr/>
        </p:nvGrpSpPr>
        <p:grpSpPr>
          <a:xfrm rot="-1521433">
            <a:off x="6929548" y="7956425"/>
            <a:ext cx="3451866" cy="4010067"/>
            <a:chOff x="0" y="0"/>
            <a:chExt cx="5466080" cy="6350000"/>
          </a:xfrm>
        </p:grpSpPr>
        <p:sp>
          <p:nvSpPr>
            <p:cNvPr id="14" name="Freeform 1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5" name="Freeform 1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1641" r="-21641"/>
              </a:stretch>
            </a:blipFill>
          </p:spPr>
        </p:sp>
        <p:sp>
          <p:nvSpPr>
            <p:cNvPr id="16" name="Freeform 1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7" name="Freeform 1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8" name="Group 18"/>
          <p:cNvGrpSpPr>
            <a:grpSpLocks noChangeAspect="1"/>
          </p:cNvGrpSpPr>
          <p:nvPr/>
        </p:nvGrpSpPr>
        <p:grpSpPr>
          <a:xfrm rot="-1502715">
            <a:off x="-1232711" y="1447201"/>
            <a:ext cx="3622265" cy="4208021"/>
            <a:chOff x="0" y="0"/>
            <a:chExt cx="5466080" cy="6350000"/>
          </a:xfrm>
        </p:grpSpPr>
        <p:sp>
          <p:nvSpPr>
            <p:cNvPr id="19" name="Freeform 1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0" name="Freeform 2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589" r="-22589"/>
              </a:stretch>
            </a:blipFill>
          </p:spPr>
        </p:sp>
        <p:sp>
          <p:nvSpPr>
            <p:cNvPr id="21" name="Freeform 2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2" name="Freeform 2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3" name="Group 23"/>
          <p:cNvGrpSpPr>
            <a:grpSpLocks noChangeAspect="1"/>
          </p:cNvGrpSpPr>
          <p:nvPr/>
        </p:nvGrpSpPr>
        <p:grpSpPr>
          <a:xfrm rot="1325989">
            <a:off x="948005" y="7314063"/>
            <a:ext cx="3451866" cy="4010067"/>
            <a:chOff x="0" y="0"/>
            <a:chExt cx="5466080" cy="6350000"/>
          </a:xfrm>
        </p:grpSpPr>
        <p:sp>
          <p:nvSpPr>
            <p:cNvPr id="24" name="Freeform 2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5" name="Freeform 2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26" name="Freeform 2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7" name="Freeform 2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8" name="Group 28"/>
          <p:cNvGrpSpPr>
            <a:grpSpLocks noChangeAspect="1"/>
          </p:cNvGrpSpPr>
          <p:nvPr/>
        </p:nvGrpSpPr>
        <p:grpSpPr>
          <a:xfrm rot="695992">
            <a:off x="3496034" y="-1652673"/>
            <a:ext cx="3622265" cy="4208021"/>
            <a:chOff x="0" y="0"/>
            <a:chExt cx="5466080" cy="6350000"/>
          </a:xfrm>
        </p:grpSpPr>
        <p:sp>
          <p:nvSpPr>
            <p:cNvPr id="29" name="Freeform 2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0" name="Freeform 3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1" name="Freeform 3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2" name="Freeform 3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3" name="Group 33"/>
          <p:cNvGrpSpPr>
            <a:grpSpLocks noChangeAspect="1"/>
          </p:cNvGrpSpPr>
          <p:nvPr/>
        </p:nvGrpSpPr>
        <p:grpSpPr>
          <a:xfrm rot="1583082">
            <a:off x="13029908" y="7215086"/>
            <a:ext cx="3622265" cy="4208021"/>
            <a:chOff x="0" y="0"/>
            <a:chExt cx="5466080" cy="6350000"/>
          </a:xfrm>
        </p:grpSpPr>
        <p:sp>
          <p:nvSpPr>
            <p:cNvPr id="34" name="Freeform 3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5" name="Freeform 3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36" name="Freeform 3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7" name="Freeform 3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1028700"/>
            <a:ext cx="16230600" cy="8429625"/>
          </a:xfrm>
          <a:prstGeom prst="rect">
            <a:avLst/>
          </a:prstGeom>
        </p:spPr>
        <p:txBody>
          <a:bodyPr lIns="0" tIns="0" rIns="0" bIns="0" rtlCol="0" anchor="t">
            <a:spAutoFit/>
          </a:bodyPr>
          <a:lstStyle/>
          <a:p>
            <a:pPr algn="ctr">
              <a:lnSpc>
                <a:spcPts val="4439"/>
              </a:lnSpc>
            </a:pPr>
            <a:r>
              <a:rPr lang="en-US" sz="3699">
                <a:solidFill>
                  <a:srgbClr val="FFFFFF"/>
                </a:solidFill>
                <a:latin typeface="Chakra Petch"/>
              </a:rPr>
              <a:t>In this work we experimented with using a CNN in the image forgery detection task. More specifically, we used a CNN network to extract features from two datasets of varying difficulty, namely CASIA v2.0 and NC16. Furthermore, the extracted features were then used to train and test an SVM, achieving an accuracy of 96.82% and 84.89% on CA- SIA v2.0 and NC16 respectively. These results validate our intuition that the classification performance decreases the more challenging the samples are. What is more, our study has shown that image tampering can be detected with an accuracy of more than 84% even if done by professionals. However, according to our findings the implemented architecture does not easily generalize to datasets with different underlying distributions. To conclude, while there is surely a lot of work still to be done in the image forgery detection domain, we believe that neural networks will be able to detect tampered images regardless of their difficulty in the near future.</a:t>
            </a:r>
          </a:p>
          <a:p>
            <a:pPr algn="ctr">
              <a:lnSpc>
                <a:spcPts val="4439"/>
              </a:lnSpc>
              <a:spcBef>
                <a:spcPct val="0"/>
              </a:spcBef>
            </a:pPr>
            <a:endParaRPr lang="en-US" sz="3699">
              <a:solidFill>
                <a:srgbClr val="FFFFFF"/>
              </a:solidFill>
              <a:latin typeface="Chakra Petch"/>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D0904"/>
        </a:solidFill>
        <a:effectLst/>
      </p:bgPr>
    </p:bg>
    <p:spTree>
      <p:nvGrpSpPr>
        <p:cNvPr id="1" name=""/>
        <p:cNvGrpSpPr/>
        <p:nvPr/>
      </p:nvGrpSpPr>
      <p:grpSpPr>
        <a:xfrm>
          <a:off x="0" y="0"/>
          <a:ext cx="0" cy="0"/>
          <a:chOff x="0" y="0"/>
          <a:chExt cx="0" cy="0"/>
        </a:xfrm>
      </p:grpSpPr>
      <p:sp>
        <p:nvSpPr>
          <p:cNvPr id="2" name="TextBox 2"/>
          <p:cNvSpPr txBox="1"/>
          <p:nvPr/>
        </p:nvSpPr>
        <p:spPr>
          <a:xfrm>
            <a:off x="2030233" y="7565792"/>
            <a:ext cx="5005238" cy="596901"/>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Chakra Petch Bold"/>
              </a:rPr>
              <a:t>Total Score: 28 points</a:t>
            </a:r>
          </a:p>
        </p:txBody>
      </p:sp>
      <p:sp>
        <p:nvSpPr>
          <p:cNvPr id="3" name="TextBox 3"/>
          <p:cNvSpPr txBox="1"/>
          <p:nvPr/>
        </p:nvSpPr>
        <p:spPr>
          <a:xfrm>
            <a:off x="1690113" y="4049618"/>
            <a:ext cx="9957698" cy="1466850"/>
          </a:xfrm>
          <a:prstGeom prst="rect">
            <a:avLst/>
          </a:prstGeom>
        </p:spPr>
        <p:txBody>
          <a:bodyPr lIns="0" tIns="0" rIns="0" bIns="0" rtlCol="0" anchor="t">
            <a:spAutoFit/>
          </a:bodyPr>
          <a:lstStyle/>
          <a:p>
            <a:pPr marL="0" lvl="0" indent="0">
              <a:lnSpc>
                <a:spcPts val="11519"/>
              </a:lnSpc>
              <a:spcBef>
                <a:spcPct val="0"/>
              </a:spcBef>
            </a:pPr>
            <a:r>
              <a:rPr lang="en-US" sz="9600">
                <a:solidFill>
                  <a:srgbClr val="FFFFFF"/>
                </a:solidFill>
                <a:latin typeface="Catamaran Bold"/>
              </a:rPr>
              <a:t>THANK YOU!</a:t>
            </a:r>
          </a:p>
        </p:txBody>
      </p:sp>
      <p:grpSp>
        <p:nvGrpSpPr>
          <p:cNvPr id="4" name="Group 4"/>
          <p:cNvGrpSpPr>
            <a:grpSpLocks noChangeAspect="1"/>
          </p:cNvGrpSpPr>
          <p:nvPr/>
        </p:nvGrpSpPr>
        <p:grpSpPr>
          <a:xfrm rot="2409328">
            <a:off x="14609926" y="2122793"/>
            <a:ext cx="3622265" cy="4208021"/>
            <a:chOff x="0" y="0"/>
            <a:chExt cx="5466080" cy="6350000"/>
          </a:xfrm>
        </p:grpSpPr>
        <p:sp>
          <p:nvSpPr>
            <p:cNvPr id="5" name="Freeform 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6" name="Freeform 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8048" r="-28048"/>
              </a:stretch>
            </a:blipFill>
          </p:spPr>
        </p:sp>
        <p:sp>
          <p:nvSpPr>
            <p:cNvPr id="7" name="Freeform 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8" name="Freeform 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9" name="Group 9"/>
          <p:cNvGrpSpPr>
            <a:grpSpLocks noChangeAspect="1"/>
          </p:cNvGrpSpPr>
          <p:nvPr/>
        </p:nvGrpSpPr>
        <p:grpSpPr>
          <a:xfrm rot="2108981">
            <a:off x="5309538" y="-2555067"/>
            <a:ext cx="3451866" cy="4010067"/>
            <a:chOff x="0" y="0"/>
            <a:chExt cx="5466080" cy="6350000"/>
          </a:xfrm>
        </p:grpSpPr>
        <p:sp>
          <p:nvSpPr>
            <p:cNvPr id="10" name="Freeform 1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1" name="Freeform 1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2045" r="-22045"/>
              </a:stretch>
            </a:blipFill>
          </p:spPr>
        </p:sp>
        <p:sp>
          <p:nvSpPr>
            <p:cNvPr id="12" name="Freeform 1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3" name="Freeform 1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4" name="Group 14"/>
          <p:cNvGrpSpPr>
            <a:grpSpLocks noChangeAspect="1"/>
          </p:cNvGrpSpPr>
          <p:nvPr/>
        </p:nvGrpSpPr>
        <p:grpSpPr>
          <a:xfrm rot="-1521433">
            <a:off x="10293400" y="-1918620"/>
            <a:ext cx="3451866" cy="4010067"/>
            <a:chOff x="0" y="0"/>
            <a:chExt cx="5466080" cy="6350000"/>
          </a:xfrm>
        </p:grpSpPr>
        <p:sp>
          <p:nvSpPr>
            <p:cNvPr id="15" name="Freeform 1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6" name="Freeform 1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1641" r="-21641"/>
              </a:stretch>
            </a:blipFill>
          </p:spPr>
        </p:sp>
        <p:sp>
          <p:nvSpPr>
            <p:cNvPr id="17" name="Freeform 1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8" name="Freeform 1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9" name="Group 19"/>
          <p:cNvGrpSpPr>
            <a:grpSpLocks noChangeAspect="1"/>
          </p:cNvGrpSpPr>
          <p:nvPr/>
        </p:nvGrpSpPr>
        <p:grpSpPr>
          <a:xfrm rot="-1502715">
            <a:off x="11008554" y="6713389"/>
            <a:ext cx="3622265" cy="4208021"/>
            <a:chOff x="0" y="0"/>
            <a:chExt cx="5466080" cy="6350000"/>
          </a:xfrm>
        </p:grpSpPr>
        <p:sp>
          <p:nvSpPr>
            <p:cNvPr id="20" name="Freeform 2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1" name="Freeform 2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589" r="-22589"/>
              </a:stretch>
            </a:blipFill>
          </p:spPr>
        </p:sp>
        <p:sp>
          <p:nvSpPr>
            <p:cNvPr id="22" name="Freeform 2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3" name="Freeform 2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4" name="Group 24"/>
          <p:cNvGrpSpPr>
            <a:grpSpLocks noChangeAspect="1"/>
          </p:cNvGrpSpPr>
          <p:nvPr/>
        </p:nvGrpSpPr>
        <p:grpSpPr>
          <a:xfrm rot="1325989">
            <a:off x="16187497" y="7702923"/>
            <a:ext cx="3451866" cy="4010067"/>
            <a:chOff x="0" y="0"/>
            <a:chExt cx="5466080" cy="6350000"/>
          </a:xfrm>
        </p:grpSpPr>
        <p:sp>
          <p:nvSpPr>
            <p:cNvPr id="25" name="Freeform 2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6" name="Freeform 2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27" name="Freeform 2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8" name="Freeform 2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9" name="Group 29"/>
          <p:cNvGrpSpPr>
            <a:grpSpLocks noChangeAspect="1"/>
          </p:cNvGrpSpPr>
          <p:nvPr/>
        </p:nvGrpSpPr>
        <p:grpSpPr>
          <a:xfrm rot="-1502715">
            <a:off x="15924224" y="-3524195"/>
            <a:ext cx="3622265" cy="4208021"/>
            <a:chOff x="0" y="0"/>
            <a:chExt cx="5466080" cy="6350000"/>
          </a:xfrm>
        </p:grpSpPr>
        <p:sp>
          <p:nvSpPr>
            <p:cNvPr id="30" name="Freeform 3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1" name="Freeform 3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2" name="Freeform 3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3" name="Freeform 3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4" name="Group 34"/>
          <p:cNvGrpSpPr>
            <a:grpSpLocks noChangeAspect="1"/>
          </p:cNvGrpSpPr>
          <p:nvPr/>
        </p:nvGrpSpPr>
        <p:grpSpPr>
          <a:xfrm rot="-1462760">
            <a:off x="-782432" y="-2017597"/>
            <a:ext cx="3622265" cy="4208021"/>
            <a:chOff x="0" y="0"/>
            <a:chExt cx="5466080" cy="6350000"/>
          </a:xfrm>
        </p:grpSpPr>
        <p:sp>
          <p:nvSpPr>
            <p:cNvPr id="35" name="Freeform 3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6" name="Freeform 3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37" name="Freeform 3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8" name="Freeform 3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9" name="Group 39"/>
          <p:cNvGrpSpPr>
            <a:grpSpLocks noChangeAspect="1"/>
          </p:cNvGrpSpPr>
          <p:nvPr/>
        </p:nvGrpSpPr>
        <p:grpSpPr>
          <a:xfrm rot="2242808">
            <a:off x="5551758" y="9386282"/>
            <a:ext cx="3622265" cy="4208021"/>
            <a:chOff x="0" y="0"/>
            <a:chExt cx="5466080" cy="6350000"/>
          </a:xfrm>
        </p:grpSpPr>
        <p:sp>
          <p:nvSpPr>
            <p:cNvPr id="40" name="Freeform 4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41" name="Freeform 4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9"/>
              <a:stretch>
                <a:fillRect l="-22045" r="-22045"/>
              </a:stretch>
            </a:blipFill>
          </p:spPr>
        </p:sp>
        <p:sp>
          <p:nvSpPr>
            <p:cNvPr id="42" name="Freeform 4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43" name="Freeform 4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44" name="Group 44"/>
          <p:cNvGrpSpPr>
            <a:grpSpLocks noChangeAspect="1"/>
          </p:cNvGrpSpPr>
          <p:nvPr/>
        </p:nvGrpSpPr>
        <p:grpSpPr>
          <a:xfrm rot="-1462760">
            <a:off x="-2848693" y="8182989"/>
            <a:ext cx="3622265" cy="4208021"/>
            <a:chOff x="0" y="0"/>
            <a:chExt cx="5466080" cy="6350000"/>
          </a:xfrm>
        </p:grpSpPr>
        <p:sp>
          <p:nvSpPr>
            <p:cNvPr id="45" name="Freeform 4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46" name="Freeform 4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10"/>
              <a:stretch>
                <a:fillRect l="-22045" r="-22045"/>
              </a:stretch>
            </a:blipFill>
          </p:spPr>
        </p:sp>
        <p:sp>
          <p:nvSpPr>
            <p:cNvPr id="47" name="Freeform 4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48" name="Freeform 4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04079" y="1028700"/>
            <a:ext cx="20296157" cy="1428750"/>
            <a:chOff x="0" y="0"/>
            <a:chExt cx="27061543" cy="1905000"/>
          </a:xfrm>
        </p:grpSpPr>
        <p:grpSp>
          <p:nvGrpSpPr>
            <p:cNvPr id="3" name="Group 3"/>
            <p:cNvGrpSpPr/>
            <p:nvPr/>
          </p:nvGrpSpPr>
          <p:grpSpPr>
            <a:xfrm>
              <a:off x="0" y="0"/>
              <a:ext cx="27061543" cy="1905000"/>
              <a:chOff x="0" y="0"/>
              <a:chExt cx="5345490" cy="376296"/>
            </a:xfrm>
          </p:grpSpPr>
          <p:sp>
            <p:nvSpPr>
              <p:cNvPr id="4" name="Freeform 4"/>
              <p:cNvSpPr/>
              <p:nvPr/>
            </p:nvSpPr>
            <p:spPr>
              <a:xfrm>
                <a:off x="0" y="0"/>
                <a:ext cx="5345490" cy="376296"/>
              </a:xfrm>
              <a:custGeom>
                <a:avLst/>
                <a:gdLst/>
                <a:ahLst/>
                <a:cxnLst/>
                <a:rect l="l" t="t" r="r" b="b"/>
                <a:pathLst>
                  <a:path w="5345490" h="376296">
                    <a:moveTo>
                      <a:pt x="0" y="0"/>
                    </a:moveTo>
                    <a:lnTo>
                      <a:pt x="5345490" y="0"/>
                    </a:lnTo>
                    <a:lnTo>
                      <a:pt x="5345490" y="376296"/>
                    </a:lnTo>
                    <a:lnTo>
                      <a:pt x="0" y="376296"/>
                    </a:lnTo>
                    <a:close/>
                  </a:path>
                </a:pathLst>
              </a:custGeom>
              <a:solidFill>
                <a:srgbClr val="000000"/>
              </a:solidFill>
            </p:spPr>
          </p:sp>
          <p:sp>
            <p:nvSpPr>
              <p:cNvPr id="5" name="TextBox 5"/>
              <p:cNvSpPr txBox="1"/>
              <p:nvPr/>
            </p:nvSpPr>
            <p:spPr>
              <a:xfrm>
                <a:off x="0" y="0"/>
                <a:ext cx="5345490" cy="376296"/>
              </a:xfrm>
              <a:prstGeom prst="rect">
                <a:avLst/>
              </a:prstGeom>
            </p:spPr>
            <p:txBody>
              <a:bodyPr lIns="50800" tIns="50800" rIns="50800" bIns="50800" rtlCol="0" anchor="ctr"/>
              <a:lstStyle/>
              <a:p>
                <a:pPr algn="ctr">
                  <a:lnSpc>
                    <a:spcPts val="2880"/>
                  </a:lnSpc>
                </a:pPr>
                <a:endParaRPr/>
              </a:p>
            </p:txBody>
          </p:sp>
        </p:grpSp>
        <p:sp>
          <p:nvSpPr>
            <p:cNvPr id="6" name="TextBox 6"/>
            <p:cNvSpPr txBox="1"/>
            <p:nvPr/>
          </p:nvSpPr>
          <p:spPr>
            <a:xfrm>
              <a:off x="2710371" y="407035"/>
              <a:ext cx="21640800" cy="1157605"/>
            </a:xfrm>
            <a:prstGeom prst="rect">
              <a:avLst/>
            </a:prstGeom>
          </p:spPr>
          <p:txBody>
            <a:bodyPr lIns="0" tIns="0" rIns="0" bIns="0" rtlCol="0" anchor="t">
              <a:spAutoFit/>
            </a:bodyPr>
            <a:lstStyle/>
            <a:p>
              <a:pPr marL="0" lvl="0" indent="0" algn="ctr">
                <a:lnSpc>
                  <a:spcPts val="6420"/>
                </a:lnSpc>
              </a:pPr>
              <a:r>
                <a:rPr lang="en-US" sz="6000">
                  <a:solidFill>
                    <a:srgbClr val="FFFFFF"/>
                  </a:solidFill>
                  <a:latin typeface="Catamaran Heavy"/>
                </a:rPr>
                <a:t>AGENDA</a:t>
              </a:r>
            </a:p>
          </p:txBody>
        </p:sp>
      </p:grpSp>
      <p:sp>
        <p:nvSpPr>
          <p:cNvPr id="7" name="TextBox 7"/>
          <p:cNvSpPr txBox="1"/>
          <p:nvPr/>
        </p:nvSpPr>
        <p:spPr>
          <a:xfrm>
            <a:off x="1028700" y="2971800"/>
            <a:ext cx="12675619" cy="6599727"/>
          </a:xfrm>
          <a:prstGeom prst="rect">
            <a:avLst/>
          </a:prstGeom>
        </p:spPr>
        <p:txBody>
          <a:bodyPr lIns="0" tIns="0" rIns="0" bIns="0" rtlCol="0" anchor="t">
            <a:spAutoFit/>
          </a:bodyPr>
          <a:lstStyle/>
          <a:p>
            <a:pPr marL="899919" lvl="1" indent="-449960" algn="just">
              <a:lnSpc>
                <a:spcPts val="5835"/>
              </a:lnSpc>
              <a:buFont typeface="Arial"/>
              <a:buChar char="•"/>
            </a:pPr>
            <a:r>
              <a:rPr lang="en-US" sz="4168">
                <a:solidFill>
                  <a:srgbClr val="000000"/>
                </a:solidFill>
                <a:latin typeface="Chakra Petch"/>
              </a:rPr>
              <a:t>Problem Statement</a:t>
            </a:r>
          </a:p>
          <a:p>
            <a:pPr marL="921509" lvl="1" indent="-460754" algn="just">
              <a:lnSpc>
                <a:spcPts val="5975"/>
              </a:lnSpc>
              <a:buFont typeface="Arial"/>
              <a:buChar char="•"/>
            </a:pPr>
            <a:r>
              <a:rPr lang="en-US" sz="4268">
                <a:solidFill>
                  <a:srgbClr val="000000"/>
                </a:solidFill>
                <a:latin typeface="Chakra Petch"/>
              </a:rPr>
              <a:t>Project Overview</a:t>
            </a:r>
          </a:p>
          <a:p>
            <a:pPr marL="899919" lvl="1" indent="-449960" algn="just">
              <a:lnSpc>
                <a:spcPts val="5835"/>
              </a:lnSpc>
              <a:buFont typeface="Arial"/>
              <a:buChar char="•"/>
            </a:pPr>
            <a:r>
              <a:rPr lang="en-US" sz="4168">
                <a:solidFill>
                  <a:srgbClr val="000000"/>
                </a:solidFill>
                <a:latin typeface="Chakra Petch"/>
              </a:rPr>
              <a:t>Who Are The End Users?</a:t>
            </a:r>
          </a:p>
          <a:p>
            <a:pPr marL="899919" lvl="1" indent="-449960" algn="just">
              <a:lnSpc>
                <a:spcPts val="5835"/>
              </a:lnSpc>
              <a:buFont typeface="Arial"/>
              <a:buChar char="•"/>
            </a:pPr>
            <a:r>
              <a:rPr lang="en-US" sz="4168">
                <a:solidFill>
                  <a:srgbClr val="000000"/>
                </a:solidFill>
                <a:latin typeface="Chakra Petch"/>
              </a:rPr>
              <a:t>Proposed Solution</a:t>
            </a:r>
          </a:p>
          <a:p>
            <a:pPr marL="899919" lvl="1" indent="-449960" algn="just">
              <a:lnSpc>
                <a:spcPts val="5835"/>
              </a:lnSpc>
              <a:buFont typeface="Arial"/>
              <a:buChar char="•"/>
            </a:pPr>
            <a:r>
              <a:rPr lang="en-US" sz="4168">
                <a:solidFill>
                  <a:srgbClr val="000000"/>
                </a:solidFill>
                <a:latin typeface="Chakra Petch"/>
              </a:rPr>
              <a:t>Solution and its value proposition</a:t>
            </a:r>
          </a:p>
          <a:p>
            <a:pPr marL="899919" lvl="1" indent="-449960" algn="just">
              <a:lnSpc>
                <a:spcPts val="5835"/>
              </a:lnSpc>
              <a:buFont typeface="Arial"/>
              <a:buChar char="•"/>
            </a:pPr>
            <a:r>
              <a:rPr lang="en-US" sz="4168">
                <a:solidFill>
                  <a:srgbClr val="000000"/>
                </a:solidFill>
                <a:latin typeface="Chakra Petch"/>
              </a:rPr>
              <a:t>System Development Approach</a:t>
            </a:r>
          </a:p>
          <a:p>
            <a:pPr marL="899919" lvl="1" indent="-449960" algn="just">
              <a:lnSpc>
                <a:spcPts val="5835"/>
              </a:lnSpc>
              <a:buFont typeface="Arial"/>
              <a:buChar char="•"/>
            </a:pPr>
            <a:r>
              <a:rPr lang="en-US" sz="4168">
                <a:solidFill>
                  <a:srgbClr val="000000"/>
                </a:solidFill>
                <a:latin typeface="Chakra Petch"/>
              </a:rPr>
              <a:t>Modelling</a:t>
            </a:r>
          </a:p>
          <a:p>
            <a:pPr marL="899919" lvl="1" indent="-449960" algn="just">
              <a:lnSpc>
                <a:spcPts val="5835"/>
              </a:lnSpc>
              <a:buFont typeface="Arial"/>
              <a:buChar char="•"/>
            </a:pPr>
            <a:r>
              <a:rPr lang="en-US" sz="4168">
                <a:solidFill>
                  <a:srgbClr val="000000"/>
                </a:solidFill>
                <a:latin typeface="Chakra Petch"/>
              </a:rPr>
              <a:t>Result</a:t>
            </a:r>
          </a:p>
          <a:p>
            <a:pPr marL="899919" lvl="1" indent="-449960" algn="just">
              <a:lnSpc>
                <a:spcPts val="5835"/>
              </a:lnSpc>
              <a:buFont typeface="Arial"/>
              <a:buChar char="•"/>
            </a:pPr>
            <a:r>
              <a:rPr lang="en-US" sz="4168">
                <a:solidFill>
                  <a:srgbClr val="000000"/>
                </a:solidFill>
                <a:latin typeface="Chakra Petch"/>
              </a:rPr>
              <a:t>Conclusion</a:t>
            </a:r>
          </a:p>
        </p:txBody>
      </p:sp>
      <p:sp>
        <p:nvSpPr>
          <p:cNvPr id="8" name="Freeform 8"/>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9" name="Freeform 9"/>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10" name="Freeform 10"/>
          <p:cNvSpPr/>
          <p:nvPr/>
        </p:nvSpPr>
        <p:spPr>
          <a:xfrm rot="-2070285">
            <a:off x="-741167" y="276106"/>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rot="6078595">
            <a:off x="13320464" y="1971474"/>
            <a:ext cx="1645833" cy="1439356"/>
          </a:xfrm>
          <a:custGeom>
            <a:avLst/>
            <a:gdLst/>
            <a:ahLst/>
            <a:cxnLst/>
            <a:rect l="l" t="t" r="r" b="b"/>
            <a:pathLst>
              <a:path w="1645833" h="1439356">
                <a:moveTo>
                  <a:pt x="0" y="0"/>
                </a:moveTo>
                <a:lnTo>
                  <a:pt x="1645834" y="0"/>
                </a:lnTo>
                <a:lnTo>
                  <a:pt x="1645834"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Freeform 12"/>
          <p:cNvSpPr/>
          <p:nvPr/>
        </p:nvSpPr>
        <p:spPr>
          <a:xfrm rot="2278800">
            <a:off x="17134095" y="8744849"/>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9310" y="-313692"/>
            <a:ext cx="18587310" cy="2684878"/>
            <a:chOff x="0" y="0"/>
            <a:chExt cx="4895423" cy="707128"/>
          </a:xfrm>
        </p:grpSpPr>
        <p:sp>
          <p:nvSpPr>
            <p:cNvPr id="3" name="Freeform 3"/>
            <p:cNvSpPr/>
            <p:nvPr/>
          </p:nvSpPr>
          <p:spPr>
            <a:xfrm>
              <a:off x="0" y="0"/>
              <a:ext cx="4895423" cy="707128"/>
            </a:xfrm>
            <a:custGeom>
              <a:avLst/>
              <a:gdLst/>
              <a:ahLst/>
              <a:cxnLst/>
              <a:rect l="l" t="t" r="r" b="b"/>
              <a:pathLst>
                <a:path w="4895423" h="707128">
                  <a:moveTo>
                    <a:pt x="0" y="0"/>
                  </a:moveTo>
                  <a:lnTo>
                    <a:pt x="4895423" y="0"/>
                  </a:lnTo>
                  <a:lnTo>
                    <a:pt x="4895423" y="707128"/>
                  </a:lnTo>
                  <a:lnTo>
                    <a:pt x="0" y="707128"/>
                  </a:lnTo>
                  <a:close/>
                </a:path>
              </a:pathLst>
            </a:custGeom>
            <a:solidFill>
              <a:srgbClr val="000000"/>
            </a:solidFill>
          </p:spPr>
        </p:sp>
        <p:sp>
          <p:nvSpPr>
            <p:cNvPr id="4" name="TextBox 4"/>
            <p:cNvSpPr txBox="1"/>
            <p:nvPr/>
          </p:nvSpPr>
          <p:spPr>
            <a:xfrm>
              <a:off x="0" y="0"/>
              <a:ext cx="4895423" cy="707128"/>
            </a:xfrm>
            <a:prstGeom prst="rect">
              <a:avLst/>
            </a:prstGeom>
          </p:spPr>
          <p:txBody>
            <a:bodyPr lIns="50800" tIns="50800" rIns="50800" bIns="50800" rtlCol="0" anchor="ctr"/>
            <a:lstStyle/>
            <a:p>
              <a:pPr algn="ctr">
                <a:lnSpc>
                  <a:spcPts val="2880"/>
                </a:lnSpc>
              </a:pPr>
              <a:endParaRPr/>
            </a:p>
          </p:txBody>
        </p:sp>
      </p:grpSp>
      <p:grpSp>
        <p:nvGrpSpPr>
          <p:cNvPr id="5" name="Group 5"/>
          <p:cNvGrpSpPr/>
          <p:nvPr/>
        </p:nvGrpSpPr>
        <p:grpSpPr>
          <a:xfrm>
            <a:off x="483896" y="2700507"/>
            <a:ext cx="17352256" cy="6826534"/>
            <a:chOff x="0" y="0"/>
            <a:chExt cx="4264945" cy="1677868"/>
          </a:xfrm>
        </p:grpSpPr>
        <p:sp>
          <p:nvSpPr>
            <p:cNvPr id="6" name="Freeform 6"/>
            <p:cNvSpPr/>
            <p:nvPr/>
          </p:nvSpPr>
          <p:spPr>
            <a:xfrm>
              <a:off x="0" y="0"/>
              <a:ext cx="4264945" cy="1677868"/>
            </a:xfrm>
            <a:custGeom>
              <a:avLst/>
              <a:gdLst/>
              <a:ahLst/>
              <a:cxnLst/>
              <a:rect l="l" t="t" r="r" b="b"/>
              <a:pathLst>
                <a:path w="4264945" h="1677868">
                  <a:moveTo>
                    <a:pt x="0" y="0"/>
                  </a:moveTo>
                  <a:lnTo>
                    <a:pt x="4264945" y="0"/>
                  </a:lnTo>
                  <a:lnTo>
                    <a:pt x="4264945" y="1677868"/>
                  </a:lnTo>
                  <a:lnTo>
                    <a:pt x="0" y="1677868"/>
                  </a:lnTo>
                  <a:close/>
                </a:path>
              </a:pathLst>
            </a:custGeom>
            <a:solidFill>
              <a:srgbClr val="97CDC4"/>
            </a:solidFill>
            <a:ln cap="sq">
              <a:noFill/>
              <a:prstDash val="solid"/>
              <a:miter/>
            </a:ln>
          </p:spPr>
        </p:sp>
        <p:sp>
          <p:nvSpPr>
            <p:cNvPr id="7" name="TextBox 7"/>
            <p:cNvSpPr txBox="1"/>
            <p:nvPr/>
          </p:nvSpPr>
          <p:spPr>
            <a:xfrm>
              <a:off x="0" y="0"/>
              <a:ext cx="4264945" cy="1677868"/>
            </a:xfrm>
            <a:prstGeom prst="rect">
              <a:avLst/>
            </a:prstGeom>
          </p:spPr>
          <p:txBody>
            <a:bodyPr lIns="50800" tIns="50800" rIns="50800" bIns="50800" rtlCol="0" anchor="ctr"/>
            <a:lstStyle/>
            <a:p>
              <a:pPr algn="ctr">
                <a:lnSpc>
                  <a:spcPts val="2880"/>
                </a:lnSpc>
              </a:pPr>
              <a:endParaRPr/>
            </a:p>
          </p:txBody>
        </p:sp>
      </p:grpSp>
      <p:sp>
        <p:nvSpPr>
          <p:cNvPr id="8" name="TextBox 8"/>
          <p:cNvSpPr txBox="1"/>
          <p:nvPr/>
        </p:nvSpPr>
        <p:spPr>
          <a:xfrm>
            <a:off x="1232599" y="3004712"/>
            <a:ext cx="15822802" cy="6851650"/>
          </a:xfrm>
          <a:prstGeom prst="rect">
            <a:avLst/>
          </a:prstGeom>
        </p:spPr>
        <p:txBody>
          <a:bodyPr lIns="0" tIns="0" rIns="0" bIns="0" rtlCol="0" anchor="t">
            <a:spAutoFit/>
          </a:bodyPr>
          <a:lstStyle/>
          <a:p>
            <a:pPr algn="just">
              <a:lnSpc>
                <a:spcPts val="4550"/>
              </a:lnSpc>
            </a:pPr>
            <a:r>
              <a:rPr lang="en-US" sz="3500">
                <a:solidFill>
                  <a:srgbClr val="000000"/>
                </a:solidFill>
                <a:latin typeface="Chakra Petch"/>
              </a:rPr>
              <a:t>Despite the advancement of CNN architectures in detecting image forgeries with high accuracy, the effectiveness of these models on more challenging samples remains unclear. This raises the question of how well CNNs perform when faced with difficult-to-detect forgeries. In this study, we aim to address this question by developing a CNN network inspired by previous research and evaluating its performance on two distinct datasets. Additionally, we investigate the impact of data augmentation techniques and various hyperparameters on classification performance. Our experiments reveal that the difficulty level of the dataset significantly influences the obtained detection performance, highlighting the need for robust forgery detection methods.</a:t>
            </a:r>
          </a:p>
          <a:p>
            <a:pPr algn="just">
              <a:lnSpc>
                <a:spcPts val="4550"/>
              </a:lnSpc>
            </a:pPr>
            <a:endParaRPr lang="en-US" sz="3500">
              <a:solidFill>
                <a:srgbClr val="000000"/>
              </a:solidFill>
              <a:latin typeface="Chakra Petch"/>
            </a:endParaRPr>
          </a:p>
        </p:txBody>
      </p:sp>
      <p:sp>
        <p:nvSpPr>
          <p:cNvPr id="9" name="Freeform 9"/>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10" name="Freeform 10"/>
          <p:cNvSpPr/>
          <p:nvPr/>
        </p:nvSpPr>
        <p:spPr>
          <a:xfrm rot="-3539910">
            <a:off x="-631044" y="2727552"/>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rot="8439568">
            <a:off x="17013235" y="8305464"/>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TextBox 12"/>
          <p:cNvSpPr txBox="1"/>
          <p:nvPr/>
        </p:nvSpPr>
        <p:spPr>
          <a:xfrm>
            <a:off x="4706656" y="561975"/>
            <a:ext cx="10122064"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a:rPr>
              <a:t>PROBLEM STATEMENT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9310" y="-313692"/>
            <a:ext cx="18587310" cy="2684878"/>
            <a:chOff x="0" y="0"/>
            <a:chExt cx="4895423" cy="707128"/>
          </a:xfrm>
        </p:grpSpPr>
        <p:sp>
          <p:nvSpPr>
            <p:cNvPr id="3" name="Freeform 3"/>
            <p:cNvSpPr/>
            <p:nvPr/>
          </p:nvSpPr>
          <p:spPr>
            <a:xfrm>
              <a:off x="0" y="0"/>
              <a:ext cx="4895423" cy="707128"/>
            </a:xfrm>
            <a:custGeom>
              <a:avLst/>
              <a:gdLst/>
              <a:ahLst/>
              <a:cxnLst/>
              <a:rect l="l" t="t" r="r" b="b"/>
              <a:pathLst>
                <a:path w="4895423" h="707128">
                  <a:moveTo>
                    <a:pt x="0" y="0"/>
                  </a:moveTo>
                  <a:lnTo>
                    <a:pt x="4895423" y="0"/>
                  </a:lnTo>
                  <a:lnTo>
                    <a:pt x="4895423" y="707128"/>
                  </a:lnTo>
                  <a:lnTo>
                    <a:pt x="0" y="707128"/>
                  </a:lnTo>
                  <a:close/>
                </a:path>
              </a:pathLst>
            </a:custGeom>
            <a:solidFill>
              <a:srgbClr val="000000"/>
            </a:solidFill>
          </p:spPr>
        </p:sp>
        <p:sp>
          <p:nvSpPr>
            <p:cNvPr id="4" name="TextBox 4"/>
            <p:cNvSpPr txBox="1"/>
            <p:nvPr/>
          </p:nvSpPr>
          <p:spPr>
            <a:xfrm>
              <a:off x="0" y="0"/>
              <a:ext cx="4895423" cy="707128"/>
            </a:xfrm>
            <a:prstGeom prst="rect">
              <a:avLst/>
            </a:prstGeom>
          </p:spPr>
          <p:txBody>
            <a:bodyPr lIns="50800" tIns="50800" rIns="50800" bIns="50800" rtlCol="0" anchor="ctr"/>
            <a:lstStyle/>
            <a:p>
              <a:pPr algn="ctr">
                <a:lnSpc>
                  <a:spcPts val="2040"/>
                </a:lnSpc>
              </a:pPr>
              <a:endParaRPr/>
            </a:p>
          </p:txBody>
        </p:sp>
      </p:grpSp>
      <p:sp>
        <p:nvSpPr>
          <p:cNvPr id="5" name="TextBox 5"/>
          <p:cNvSpPr txBox="1"/>
          <p:nvPr/>
        </p:nvSpPr>
        <p:spPr>
          <a:xfrm>
            <a:off x="519807" y="2461421"/>
            <a:ext cx="17248385" cy="7641985"/>
          </a:xfrm>
          <a:prstGeom prst="rect">
            <a:avLst/>
          </a:prstGeom>
        </p:spPr>
        <p:txBody>
          <a:bodyPr lIns="0" tIns="0" rIns="0" bIns="0" rtlCol="0" anchor="t">
            <a:spAutoFit/>
          </a:bodyPr>
          <a:lstStyle/>
          <a:p>
            <a:pPr>
              <a:lnSpc>
                <a:spcPts val="3664"/>
              </a:lnSpc>
            </a:pPr>
            <a:r>
              <a:rPr lang="en-US" sz="2818">
                <a:solidFill>
                  <a:srgbClr val="000000"/>
                </a:solidFill>
                <a:latin typeface="Chakra Petch Bold"/>
              </a:rPr>
              <a:t>Introduction:</a:t>
            </a:r>
          </a:p>
          <a:p>
            <a:pPr algn="just">
              <a:lnSpc>
                <a:spcPts val="3534"/>
              </a:lnSpc>
            </a:pPr>
            <a:r>
              <a:rPr lang="en-US" sz="2718">
                <a:solidFill>
                  <a:srgbClr val="000000"/>
                </a:solidFill>
                <a:latin typeface="Chakra Petch"/>
              </a:rPr>
              <a:t>The proliferation of digital images and the accessibility of image editing software have facilitated image tampering, leading to various issues like misinformation and fraud. Detecting such forgeries is crucial for maintaining trust and integrity in digital media. In this project, we aim to develop a robust image forgery detection system using Convolutional Neural Networks (CNNs), which have shown promise in automating this task.</a:t>
            </a:r>
          </a:p>
          <a:p>
            <a:pPr>
              <a:lnSpc>
                <a:spcPts val="3534"/>
              </a:lnSpc>
            </a:pPr>
            <a:endParaRPr lang="en-US" sz="2718">
              <a:solidFill>
                <a:srgbClr val="000000"/>
              </a:solidFill>
              <a:latin typeface="Chakra Petch"/>
            </a:endParaRPr>
          </a:p>
          <a:p>
            <a:pPr>
              <a:lnSpc>
                <a:spcPts val="3794"/>
              </a:lnSpc>
            </a:pPr>
            <a:r>
              <a:rPr lang="en-US" sz="2918">
                <a:solidFill>
                  <a:srgbClr val="000000"/>
                </a:solidFill>
                <a:latin typeface="Chakra Petch Bold"/>
              </a:rPr>
              <a:t>Objectives:</a:t>
            </a:r>
          </a:p>
          <a:p>
            <a:pPr marL="587019" lvl="1" indent="-293509" algn="just">
              <a:lnSpc>
                <a:spcPts val="3534"/>
              </a:lnSpc>
              <a:buFont typeface="Arial"/>
              <a:buChar char="•"/>
            </a:pPr>
            <a:r>
              <a:rPr lang="en-US" sz="2718">
                <a:solidFill>
                  <a:srgbClr val="000000"/>
                </a:solidFill>
                <a:latin typeface="Chakra Petch"/>
              </a:rPr>
              <a:t>Develop a CNN-based image forgery detection model capable of accurately identifying manipulated images.</a:t>
            </a:r>
          </a:p>
          <a:p>
            <a:pPr marL="587019" lvl="1" indent="-293509" algn="just">
              <a:lnSpc>
                <a:spcPts val="3534"/>
              </a:lnSpc>
              <a:buFont typeface="Arial"/>
              <a:buChar char="•"/>
            </a:pPr>
            <a:r>
              <a:rPr lang="en-US" sz="2718">
                <a:solidFill>
                  <a:srgbClr val="000000"/>
                </a:solidFill>
                <a:latin typeface="Chakra Petch"/>
              </a:rPr>
              <a:t>Evaluate the performance of the CNN model on challenging forgery cases that are difficult for humans to detect.</a:t>
            </a:r>
          </a:p>
          <a:p>
            <a:pPr marL="587019" lvl="1" indent="-293509" algn="just">
              <a:lnSpc>
                <a:spcPts val="3534"/>
              </a:lnSpc>
              <a:buFont typeface="Arial"/>
              <a:buChar char="•"/>
            </a:pPr>
            <a:r>
              <a:rPr lang="en-US" sz="2718">
                <a:solidFill>
                  <a:srgbClr val="000000"/>
                </a:solidFill>
                <a:latin typeface="Chakra Petch"/>
              </a:rPr>
              <a:t>Investigate the impact of different CNN architectures, data augmentation techniques, and hyperparameters on the detection performance.</a:t>
            </a:r>
          </a:p>
          <a:p>
            <a:pPr marL="587019" lvl="1" indent="-293509" algn="just">
              <a:lnSpc>
                <a:spcPts val="3534"/>
              </a:lnSpc>
              <a:buFont typeface="Arial"/>
              <a:buChar char="•"/>
            </a:pPr>
            <a:r>
              <a:rPr lang="en-US" sz="2718">
                <a:solidFill>
                  <a:srgbClr val="000000"/>
                </a:solidFill>
                <a:latin typeface="Chakra Petch"/>
              </a:rPr>
              <a:t>Compare the effectiveness of the CNN model across multiple datasets with varying degrees of difficulty.</a:t>
            </a:r>
          </a:p>
          <a:p>
            <a:pPr marL="587019" lvl="1" indent="-293509" algn="just">
              <a:lnSpc>
                <a:spcPts val="3534"/>
              </a:lnSpc>
              <a:buFont typeface="Arial"/>
              <a:buChar char="•"/>
            </a:pPr>
            <a:r>
              <a:rPr lang="en-US" sz="2718">
                <a:solidFill>
                  <a:srgbClr val="000000"/>
                </a:solidFill>
                <a:latin typeface="Chakra Petch"/>
              </a:rPr>
              <a:t>Implement the forgery detection system to operate efficiently in real-time or with minimal latency.</a:t>
            </a:r>
          </a:p>
          <a:p>
            <a:pPr>
              <a:lnSpc>
                <a:spcPts val="3534"/>
              </a:lnSpc>
            </a:pPr>
            <a:endParaRPr lang="en-US" sz="2718">
              <a:solidFill>
                <a:srgbClr val="000000"/>
              </a:solidFill>
              <a:latin typeface="Chakra Petch"/>
            </a:endParaRPr>
          </a:p>
        </p:txBody>
      </p:sp>
      <p:sp>
        <p:nvSpPr>
          <p:cNvPr id="6" name="TextBox 6"/>
          <p:cNvSpPr txBox="1"/>
          <p:nvPr/>
        </p:nvSpPr>
        <p:spPr>
          <a:xfrm>
            <a:off x="5219413" y="561975"/>
            <a:ext cx="7622374"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a:rPr>
              <a:t>PROBLEM OVERVIEW</a:t>
            </a:r>
          </a:p>
        </p:txBody>
      </p:sp>
      <p:sp>
        <p:nvSpPr>
          <p:cNvPr id="7" name="Freeform 7"/>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1028700" y="6116785"/>
            <a:ext cx="16230600" cy="0"/>
          </a:xfrm>
          <a:prstGeom prst="line">
            <a:avLst/>
          </a:prstGeom>
          <a:ln w="28575" cap="flat">
            <a:solidFill>
              <a:srgbClr val="000000"/>
            </a:solidFill>
            <a:prstDash val="solid"/>
            <a:headEnd type="none" w="sm" len="sm"/>
            <a:tailEnd type="none" w="sm" len="sm"/>
          </a:ln>
        </p:spPr>
      </p:sp>
      <p:sp>
        <p:nvSpPr>
          <p:cNvPr id="5" name="AutoShape 5"/>
          <p:cNvSpPr/>
          <p:nvPr/>
        </p:nvSpPr>
        <p:spPr>
          <a:xfrm>
            <a:off x="9144000" y="2975271"/>
            <a:ext cx="0" cy="6283029"/>
          </a:xfrm>
          <a:prstGeom prst="line">
            <a:avLst/>
          </a:prstGeom>
          <a:ln w="28575" cap="flat">
            <a:solidFill>
              <a:srgbClr val="000000"/>
            </a:solidFill>
            <a:prstDash val="solid"/>
            <a:headEnd type="none" w="sm" len="sm"/>
            <a:tailEnd type="none" w="sm" len="sm"/>
          </a:ln>
        </p:spPr>
      </p:sp>
      <p:sp>
        <p:nvSpPr>
          <p:cNvPr id="6" name="TextBox 6"/>
          <p:cNvSpPr txBox="1"/>
          <p:nvPr/>
        </p:nvSpPr>
        <p:spPr>
          <a:xfrm>
            <a:off x="1028700" y="3037634"/>
            <a:ext cx="142644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1.</a:t>
            </a:r>
          </a:p>
        </p:txBody>
      </p:sp>
      <p:sp>
        <p:nvSpPr>
          <p:cNvPr id="7" name="TextBox 7"/>
          <p:cNvSpPr txBox="1"/>
          <p:nvPr/>
        </p:nvSpPr>
        <p:spPr>
          <a:xfrm>
            <a:off x="1556873" y="2927646"/>
            <a:ext cx="7275854" cy="3116892"/>
          </a:xfrm>
          <a:prstGeom prst="rect">
            <a:avLst/>
          </a:prstGeom>
        </p:spPr>
        <p:txBody>
          <a:bodyPr lIns="0" tIns="0" rIns="0" bIns="0" rtlCol="0" anchor="t">
            <a:spAutoFit/>
          </a:bodyPr>
          <a:lstStyle/>
          <a:p>
            <a:pPr>
              <a:lnSpc>
                <a:spcPts val="3552"/>
              </a:lnSpc>
            </a:pPr>
            <a:r>
              <a:rPr lang="en-US" sz="2537">
                <a:solidFill>
                  <a:srgbClr val="000000"/>
                </a:solidFill>
                <a:latin typeface="Chakra Petch Bold"/>
              </a:rPr>
              <a:t>Law enforcement agencies:</a:t>
            </a:r>
            <a:r>
              <a:rPr lang="en-US" sz="2537">
                <a:solidFill>
                  <a:srgbClr val="000000"/>
                </a:solidFill>
                <a:latin typeface="Chakra Petch"/>
              </a:rPr>
              <a:t> Police departments, intelligence agencies, and other law enforcement bodies may use image forgery detection systems to investigate crimes involving digital manipulation of images, such as forged documents, tampered evidence, or manipulated surveillance footage.</a:t>
            </a:r>
          </a:p>
        </p:txBody>
      </p:sp>
      <p:sp>
        <p:nvSpPr>
          <p:cNvPr id="8" name="TextBox 8"/>
          <p:cNvSpPr txBox="1"/>
          <p:nvPr/>
        </p:nvSpPr>
        <p:spPr>
          <a:xfrm>
            <a:off x="1028700" y="6428811"/>
            <a:ext cx="142644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3</a:t>
            </a:r>
          </a:p>
        </p:txBody>
      </p:sp>
      <p:sp>
        <p:nvSpPr>
          <p:cNvPr id="9" name="TextBox 9"/>
          <p:cNvSpPr txBox="1"/>
          <p:nvPr/>
        </p:nvSpPr>
        <p:spPr>
          <a:xfrm>
            <a:off x="1556873" y="6333561"/>
            <a:ext cx="7096271" cy="2669217"/>
          </a:xfrm>
          <a:prstGeom prst="rect">
            <a:avLst/>
          </a:prstGeom>
        </p:spPr>
        <p:txBody>
          <a:bodyPr lIns="0" tIns="0" rIns="0" bIns="0" rtlCol="0" anchor="t">
            <a:spAutoFit/>
          </a:bodyPr>
          <a:lstStyle/>
          <a:p>
            <a:pPr>
              <a:lnSpc>
                <a:spcPts val="3552"/>
              </a:lnSpc>
            </a:pPr>
            <a:r>
              <a:rPr lang="en-US" sz="2537">
                <a:solidFill>
                  <a:srgbClr val="000000"/>
                </a:solidFill>
                <a:latin typeface="Chakra Petch Bold"/>
              </a:rPr>
              <a:t>Media organizations:</a:t>
            </a:r>
            <a:r>
              <a:rPr lang="en-US" sz="2537">
                <a:solidFill>
                  <a:srgbClr val="000000"/>
                </a:solidFill>
                <a:latin typeface="Chakra Petch"/>
              </a:rPr>
              <a:t> News agencies, publishing houses, and online platforms may employ image forgery detection techniques to verify the authenticity of images before publishing or sharing them with the public, thus maintaining credibility and trustworthiness.</a:t>
            </a:r>
          </a:p>
        </p:txBody>
      </p:sp>
      <p:sp>
        <p:nvSpPr>
          <p:cNvPr id="10" name="TextBox 10"/>
          <p:cNvSpPr txBox="1"/>
          <p:nvPr/>
        </p:nvSpPr>
        <p:spPr>
          <a:xfrm>
            <a:off x="9567451" y="3022896"/>
            <a:ext cx="182649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2</a:t>
            </a:r>
          </a:p>
        </p:txBody>
      </p:sp>
      <p:sp>
        <p:nvSpPr>
          <p:cNvPr id="11" name="TextBox 11"/>
          <p:cNvSpPr txBox="1"/>
          <p:nvPr/>
        </p:nvSpPr>
        <p:spPr>
          <a:xfrm>
            <a:off x="10015907" y="2942384"/>
            <a:ext cx="7650914" cy="2362486"/>
          </a:xfrm>
          <a:prstGeom prst="rect">
            <a:avLst/>
          </a:prstGeom>
        </p:spPr>
        <p:txBody>
          <a:bodyPr lIns="0" tIns="0" rIns="0" bIns="0" rtlCol="0" anchor="t">
            <a:spAutoFit/>
          </a:bodyPr>
          <a:lstStyle/>
          <a:p>
            <a:pPr>
              <a:lnSpc>
                <a:spcPts val="3783"/>
              </a:lnSpc>
            </a:pPr>
            <a:r>
              <a:rPr lang="en-US" sz="2702">
                <a:solidFill>
                  <a:srgbClr val="000000"/>
                </a:solidFill>
                <a:latin typeface="Chakra Petch Bold"/>
              </a:rPr>
              <a:t>Forensic experts:</a:t>
            </a:r>
            <a:r>
              <a:rPr lang="en-US" sz="2702">
                <a:solidFill>
                  <a:srgbClr val="000000"/>
                </a:solidFill>
                <a:latin typeface="Chakra Petch"/>
              </a:rPr>
              <a:t> Forensic analysts and experts may use CNN-based image forgery detection tools to authenticate digital images submitted as evidence in legal proceedings, ensuring their integrity and reliability.</a:t>
            </a:r>
          </a:p>
        </p:txBody>
      </p:sp>
      <p:sp>
        <p:nvSpPr>
          <p:cNvPr id="12" name="TextBox 12"/>
          <p:cNvSpPr txBox="1"/>
          <p:nvPr/>
        </p:nvSpPr>
        <p:spPr>
          <a:xfrm>
            <a:off x="9567451" y="6448019"/>
            <a:ext cx="182649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4</a:t>
            </a:r>
          </a:p>
        </p:txBody>
      </p:sp>
      <p:sp>
        <p:nvSpPr>
          <p:cNvPr id="13" name="TextBox 13"/>
          <p:cNvSpPr txBox="1"/>
          <p:nvPr/>
        </p:nvSpPr>
        <p:spPr>
          <a:xfrm>
            <a:off x="10015907" y="6352769"/>
            <a:ext cx="7650914" cy="2669217"/>
          </a:xfrm>
          <a:prstGeom prst="rect">
            <a:avLst/>
          </a:prstGeom>
        </p:spPr>
        <p:txBody>
          <a:bodyPr lIns="0" tIns="0" rIns="0" bIns="0" rtlCol="0" anchor="t">
            <a:spAutoFit/>
          </a:bodyPr>
          <a:lstStyle/>
          <a:p>
            <a:pPr>
              <a:lnSpc>
                <a:spcPts val="3552"/>
              </a:lnSpc>
            </a:pPr>
            <a:r>
              <a:rPr lang="en-US" sz="2537">
                <a:solidFill>
                  <a:srgbClr val="000000"/>
                </a:solidFill>
                <a:latin typeface="Chakra Petch Bold"/>
              </a:rPr>
              <a:t>Social media platforms:</a:t>
            </a:r>
            <a:r>
              <a:rPr lang="en-US" sz="2537">
                <a:solidFill>
                  <a:srgbClr val="000000"/>
                </a:solidFill>
                <a:latin typeface="Chakra Petch"/>
              </a:rPr>
              <a:t> Companies operating social media platforms may integrate image forgery detection algorithms into their systems to detect and prevent the spread of fake or manipulated images, thereby combating misinformation and preserving the integrity of their platforms.</a:t>
            </a:r>
          </a:p>
        </p:txBody>
      </p:sp>
      <p:grpSp>
        <p:nvGrpSpPr>
          <p:cNvPr id="14" name="Group 14"/>
          <p:cNvGrpSpPr/>
          <p:nvPr/>
        </p:nvGrpSpPr>
        <p:grpSpPr>
          <a:xfrm>
            <a:off x="393853" y="815219"/>
            <a:ext cx="17500294" cy="1531402"/>
            <a:chOff x="0" y="0"/>
            <a:chExt cx="4609131" cy="403332"/>
          </a:xfrm>
        </p:grpSpPr>
        <p:sp>
          <p:nvSpPr>
            <p:cNvPr id="15" name="Freeform 15"/>
            <p:cNvSpPr/>
            <p:nvPr/>
          </p:nvSpPr>
          <p:spPr>
            <a:xfrm>
              <a:off x="0" y="0"/>
              <a:ext cx="4609131" cy="403332"/>
            </a:xfrm>
            <a:custGeom>
              <a:avLst/>
              <a:gdLst/>
              <a:ahLst/>
              <a:cxnLst/>
              <a:rect l="l" t="t" r="r" b="b"/>
              <a:pathLst>
                <a:path w="4609131" h="403332">
                  <a:moveTo>
                    <a:pt x="0" y="0"/>
                  </a:moveTo>
                  <a:lnTo>
                    <a:pt x="4609131" y="0"/>
                  </a:lnTo>
                  <a:lnTo>
                    <a:pt x="4609131" y="403332"/>
                  </a:lnTo>
                  <a:lnTo>
                    <a:pt x="0" y="403332"/>
                  </a:lnTo>
                  <a:close/>
                </a:path>
              </a:pathLst>
            </a:custGeom>
            <a:solidFill>
              <a:srgbClr val="000000"/>
            </a:solidFill>
          </p:spPr>
        </p:sp>
        <p:sp>
          <p:nvSpPr>
            <p:cNvPr id="16" name="TextBox 16"/>
            <p:cNvSpPr txBox="1"/>
            <p:nvPr/>
          </p:nvSpPr>
          <p:spPr>
            <a:xfrm>
              <a:off x="0" y="0"/>
              <a:ext cx="4609131" cy="403332"/>
            </a:xfrm>
            <a:prstGeom prst="rect">
              <a:avLst/>
            </a:prstGeom>
          </p:spPr>
          <p:txBody>
            <a:bodyPr lIns="50800" tIns="50800" rIns="50800" bIns="50800" rtlCol="0" anchor="ctr"/>
            <a:lstStyle/>
            <a:p>
              <a:pPr algn="ctr">
                <a:lnSpc>
                  <a:spcPts val="2040"/>
                </a:lnSpc>
              </a:pPr>
              <a:endParaRPr/>
            </a:p>
          </p:txBody>
        </p:sp>
      </p:grpSp>
      <p:sp>
        <p:nvSpPr>
          <p:cNvPr id="17" name="TextBox 17"/>
          <p:cNvSpPr txBox="1"/>
          <p:nvPr/>
        </p:nvSpPr>
        <p:spPr>
          <a:xfrm>
            <a:off x="4841957" y="1117896"/>
            <a:ext cx="9767945"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a:rPr>
              <a:t>WHO ARE THE END USERS?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9144000" y="2975271"/>
            <a:ext cx="0" cy="6283029"/>
          </a:xfrm>
          <a:prstGeom prst="line">
            <a:avLst/>
          </a:prstGeom>
          <a:ln w="28575" cap="flat">
            <a:solidFill>
              <a:srgbClr val="000000"/>
            </a:solidFill>
            <a:prstDash val="solid"/>
            <a:headEnd type="none" w="sm" len="sm"/>
            <a:tailEnd type="none" w="sm" len="sm"/>
          </a:ln>
        </p:spPr>
      </p:sp>
      <p:sp>
        <p:nvSpPr>
          <p:cNvPr id="5" name="TextBox 5"/>
          <p:cNvSpPr txBox="1"/>
          <p:nvPr/>
        </p:nvSpPr>
        <p:spPr>
          <a:xfrm>
            <a:off x="1028700" y="3037634"/>
            <a:ext cx="142644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5</a:t>
            </a:r>
          </a:p>
        </p:txBody>
      </p:sp>
      <p:sp>
        <p:nvSpPr>
          <p:cNvPr id="6" name="TextBox 6"/>
          <p:cNvSpPr txBox="1"/>
          <p:nvPr/>
        </p:nvSpPr>
        <p:spPr>
          <a:xfrm>
            <a:off x="1556873" y="2927646"/>
            <a:ext cx="7275854" cy="3442648"/>
          </a:xfrm>
          <a:prstGeom prst="rect">
            <a:avLst/>
          </a:prstGeom>
        </p:spPr>
        <p:txBody>
          <a:bodyPr lIns="0" tIns="0" rIns="0" bIns="0" rtlCol="0" anchor="t">
            <a:spAutoFit/>
          </a:bodyPr>
          <a:lstStyle/>
          <a:p>
            <a:pPr>
              <a:lnSpc>
                <a:spcPts val="3972"/>
              </a:lnSpc>
            </a:pPr>
            <a:r>
              <a:rPr lang="en-US" sz="2837">
                <a:solidFill>
                  <a:srgbClr val="000000"/>
                </a:solidFill>
                <a:latin typeface="Chakra Petch"/>
              </a:rPr>
              <a:t> </a:t>
            </a:r>
            <a:r>
              <a:rPr lang="en-US" sz="2837">
                <a:solidFill>
                  <a:srgbClr val="000000"/>
                </a:solidFill>
                <a:latin typeface="Chakra Petch Bold"/>
              </a:rPr>
              <a:t>Digital content creators</a:t>
            </a:r>
            <a:r>
              <a:rPr lang="en-US" sz="2837">
                <a:solidFill>
                  <a:srgbClr val="000000"/>
                </a:solidFill>
                <a:latin typeface="Chakra Petch"/>
              </a:rPr>
              <a:t>: Professionals working in fields such as photography, graphic design, and digital art may utilize image forgery detection tools to protect their intellectual property rights and prevent unauthorized alterations or misuse of their work.</a:t>
            </a:r>
          </a:p>
        </p:txBody>
      </p:sp>
      <p:sp>
        <p:nvSpPr>
          <p:cNvPr id="7" name="TextBox 7"/>
          <p:cNvSpPr txBox="1"/>
          <p:nvPr/>
        </p:nvSpPr>
        <p:spPr>
          <a:xfrm>
            <a:off x="9567451" y="3022896"/>
            <a:ext cx="182649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6</a:t>
            </a:r>
          </a:p>
        </p:txBody>
      </p:sp>
      <p:sp>
        <p:nvSpPr>
          <p:cNvPr id="8" name="TextBox 8"/>
          <p:cNvSpPr txBox="1"/>
          <p:nvPr/>
        </p:nvSpPr>
        <p:spPr>
          <a:xfrm>
            <a:off x="10015907" y="2932859"/>
            <a:ext cx="7650914" cy="3948373"/>
          </a:xfrm>
          <a:prstGeom prst="rect">
            <a:avLst/>
          </a:prstGeom>
        </p:spPr>
        <p:txBody>
          <a:bodyPr lIns="0" tIns="0" rIns="0" bIns="0" rtlCol="0" anchor="t">
            <a:spAutoFit/>
          </a:bodyPr>
          <a:lstStyle/>
          <a:p>
            <a:pPr>
              <a:lnSpc>
                <a:spcPts val="3923"/>
              </a:lnSpc>
            </a:pPr>
            <a:r>
              <a:rPr lang="en-US" sz="2802">
                <a:solidFill>
                  <a:srgbClr val="000000"/>
                </a:solidFill>
                <a:latin typeface="Chakra Petch Bold"/>
              </a:rPr>
              <a:t>Academic researchers: </a:t>
            </a:r>
            <a:r>
              <a:rPr lang="en-US" sz="2802">
                <a:solidFill>
                  <a:srgbClr val="000000"/>
                </a:solidFill>
                <a:latin typeface="Chakra Petch"/>
              </a:rPr>
              <a:t>Researchers studying digital forensics, computer vision, and image processing may develop and utilize CNN-based image forgery detection techniques for academic purposes, such as advancing the state-of-the-art in the field or conducting experiments to understand the effectiveness and limitations of different detection methods.</a:t>
            </a:r>
          </a:p>
        </p:txBody>
      </p:sp>
      <p:grpSp>
        <p:nvGrpSpPr>
          <p:cNvPr id="9" name="Group 9"/>
          <p:cNvGrpSpPr/>
          <p:nvPr/>
        </p:nvGrpSpPr>
        <p:grpSpPr>
          <a:xfrm>
            <a:off x="393853" y="815219"/>
            <a:ext cx="17500294" cy="1531402"/>
            <a:chOff x="0" y="0"/>
            <a:chExt cx="4609131" cy="403332"/>
          </a:xfrm>
        </p:grpSpPr>
        <p:sp>
          <p:nvSpPr>
            <p:cNvPr id="10" name="Freeform 10"/>
            <p:cNvSpPr/>
            <p:nvPr/>
          </p:nvSpPr>
          <p:spPr>
            <a:xfrm>
              <a:off x="0" y="0"/>
              <a:ext cx="4609131" cy="403332"/>
            </a:xfrm>
            <a:custGeom>
              <a:avLst/>
              <a:gdLst/>
              <a:ahLst/>
              <a:cxnLst/>
              <a:rect l="l" t="t" r="r" b="b"/>
              <a:pathLst>
                <a:path w="4609131" h="403332">
                  <a:moveTo>
                    <a:pt x="0" y="0"/>
                  </a:moveTo>
                  <a:lnTo>
                    <a:pt x="4609131" y="0"/>
                  </a:lnTo>
                  <a:lnTo>
                    <a:pt x="4609131" y="403332"/>
                  </a:lnTo>
                  <a:lnTo>
                    <a:pt x="0" y="403332"/>
                  </a:lnTo>
                  <a:close/>
                </a:path>
              </a:pathLst>
            </a:custGeom>
            <a:solidFill>
              <a:srgbClr val="000000"/>
            </a:solidFill>
          </p:spPr>
        </p:sp>
        <p:sp>
          <p:nvSpPr>
            <p:cNvPr id="11" name="TextBox 11"/>
            <p:cNvSpPr txBox="1"/>
            <p:nvPr/>
          </p:nvSpPr>
          <p:spPr>
            <a:xfrm>
              <a:off x="0" y="0"/>
              <a:ext cx="4609131" cy="403332"/>
            </a:xfrm>
            <a:prstGeom prst="rect">
              <a:avLst/>
            </a:prstGeom>
          </p:spPr>
          <p:txBody>
            <a:bodyPr lIns="50800" tIns="50800" rIns="50800" bIns="50800" rtlCol="0" anchor="ctr"/>
            <a:lstStyle/>
            <a:p>
              <a:pPr algn="ctr">
                <a:lnSpc>
                  <a:spcPts val="2040"/>
                </a:lnSpc>
              </a:pPr>
              <a:endParaRPr/>
            </a:p>
          </p:txBody>
        </p:sp>
      </p:grpSp>
      <p:sp>
        <p:nvSpPr>
          <p:cNvPr id="12" name="TextBox 12"/>
          <p:cNvSpPr txBox="1"/>
          <p:nvPr/>
        </p:nvSpPr>
        <p:spPr>
          <a:xfrm>
            <a:off x="4841957" y="1117896"/>
            <a:ext cx="9767945"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a:rPr>
              <a:t>WHO ARE THE END USERS?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52711" y="-183594"/>
            <a:ext cx="15190295" cy="10287000"/>
            <a:chOff x="0" y="0"/>
            <a:chExt cx="4000736" cy="2709333"/>
          </a:xfrm>
        </p:grpSpPr>
        <p:sp>
          <p:nvSpPr>
            <p:cNvPr id="3" name="Freeform 3"/>
            <p:cNvSpPr/>
            <p:nvPr/>
          </p:nvSpPr>
          <p:spPr>
            <a:xfrm>
              <a:off x="0" y="0"/>
              <a:ext cx="4000736" cy="2709333"/>
            </a:xfrm>
            <a:custGeom>
              <a:avLst/>
              <a:gdLst/>
              <a:ahLst/>
              <a:cxnLst/>
              <a:rect l="l" t="t" r="r" b="b"/>
              <a:pathLst>
                <a:path w="4000736" h="2709333">
                  <a:moveTo>
                    <a:pt x="0" y="0"/>
                  </a:moveTo>
                  <a:lnTo>
                    <a:pt x="4000736" y="0"/>
                  </a:lnTo>
                  <a:lnTo>
                    <a:pt x="4000736" y="2709333"/>
                  </a:lnTo>
                  <a:lnTo>
                    <a:pt x="0" y="2709333"/>
                  </a:lnTo>
                  <a:close/>
                </a:path>
              </a:pathLst>
            </a:custGeom>
            <a:solidFill>
              <a:srgbClr val="000000"/>
            </a:solidFill>
          </p:spPr>
        </p:sp>
        <p:sp>
          <p:nvSpPr>
            <p:cNvPr id="4" name="TextBox 4"/>
            <p:cNvSpPr txBox="1"/>
            <p:nvPr/>
          </p:nvSpPr>
          <p:spPr>
            <a:xfrm>
              <a:off x="0" y="0"/>
              <a:ext cx="4000736" cy="2709333"/>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4829971" y="561975"/>
            <a:ext cx="8115300"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PROPOSED SOLUTION</a:t>
            </a:r>
          </a:p>
        </p:txBody>
      </p:sp>
      <p:sp>
        <p:nvSpPr>
          <p:cNvPr id="6" name="TextBox 6"/>
          <p:cNvSpPr txBox="1"/>
          <p:nvPr/>
        </p:nvSpPr>
        <p:spPr>
          <a:xfrm>
            <a:off x="1977761" y="2292906"/>
            <a:ext cx="13950526" cy="7934325"/>
          </a:xfrm>
          <a:prstGeom prst="rect">
            <a:avLst/>
          </a:prstGeom>
        </p:spPr>
        <p:txBody>
          <a:bodyPr lIns="0" tIns="0" rIns="0" bIns="0" rtlCol="0" anchor="t">
            <a:spAutoFit/>
          </a:bodyPr>
          <a:lstStyle/>
          <a:p>
            <a:pPr marL="500476" lvl="1" indent="-250238" algn="just">
              <a:lnSpc>
                <a:spcPts val="2781"/>
              </a:lnSpc>
              <a:buAutoNum type="arabicPeriod"/>
            </a:pPr>
            <a:r>
              <a:rPr lang="en-US" sz="2318">
                <a:solidFill>
                  <a:srgbClr val="FFFFFF"/>
                </a:solidFill>
                <a:latin typeface="Chakra Petch"/>
              </a:rPr>
              <a:t>Develop a Convolutional Neural Network (CNN) network inspired by previous studies: The project aims to build upon existing CNN architectures proposed for image forgery detection. This involves designing a neural network model that can effectively identify tampered or manipulated images.</a:t>
            </a:r>
          </a:p>
          <a:p>
            <a:pPr marL="522066" lvl="1" indent="-261033" algn="just">
              <a:lnSpc>
                <a:spcPts val="2901"/>
              </a:lnSpc>
              <a:buAutoNum type="arabicPeriod"/>
            </a:pPr>
            <a:r>
              <a:rPr lang="en-US" sz="2418">
                <a:solidFill>
                  <a:srgbClr val="FFFFFF"/>
                </a:solidFill>
                <a:latin typeface="Chakra Petch"/>
              </a:rPr>
              <a:t>Evaluate CNN performance on challenging samples: The project seeks to assess the effectiveness of CNN-based image forgery detection on more challenging samples. This involves testing the developed CNN network on datasets containing images that are not easily recognized by humans, thus simulating real-world scenarios where sophisticated image manipulations are involved.</a:t>
            </a:r>
          </a:p>
          <a:p>
            <a:pPr marL="522066" lvl="1" indent="-261033" algn="just">
              <a:lnSpc>
                <a:spcPts val="2901"/>
              </a:lnSpc>
              <a:buAutoNum type="arabicPeriod"/>
            </a:pPr>
            <a:r>
              <a:rPr lang="en-US" sz="2418">
                <a:solidFill>
                  <a:srgbClr val="FFFFFF"/>
                </a:solidFill>
                <a:latin typeface="Chakra Petch"/>
              </a:rPr>
              <a:t>Compare performance on two separate datasets: The project involves conducting experiments on two distinct datasets to gauge the robustness and generalization ability of the CNN network. By comparing performance across different datasets, the study aims to provide insights into the network's performance under varying conditions and image characteristics.</a:t>
            </a:r>
          </a:p>
          <a:p>
            <a:pPr marL="522066" lvl="1" indent="-261033" algn="just">
              <a:lnSpc>
                <a:spcPts val="2901"/>
              </a:lnSpc>
              <a:buAutoNum type="arabicPeriod"/>
            </a:pPr>
            <a:r>
              <a:rPr lang="en-US" sz="2418">
                <a:solidFill>
                  <a:srgbClr val="FFFFFF"/>
                </a:solidFill>
                <a:latin typeface="Chakra Petch"/>
              </a:rPr>
              <a:t>Measure the effect of data augmentation and hyperparameters: The project investigates the impact of data augmentation techniques and different hyperparameters on the classification performance of the CNN network. This involves exploring how modifications to training data and network configurations influence the network's ability to accurately detect image forgeries.</a:t>
            </a:r>
          </a:p>
          <a:p>
            <a:pPr marL="522066" lvl="1" indent="-261033" algn="just">
              <a:lnSpc>
                <a:spcPts val="2901"/>
              </a:lnSpc>
              <a:buAutoNum type="arabicPeriod"/>
            </a:pPr>
            <a:r>
              <a:rPr lang="en-US" sz="2418">
                <a:solidFill>
                  <a:srgbClr val="FFFFFF"/>
                </a:solidFill>
                <a:latin typeface="Chakra Petch"/>
              </a:rPr>
              <a:t>Analyze experimental results: Through rigorous experimentation and analysis, the project aims to elucidate the relationship between dataset difficulty, data augmentation, hyperparameters, and CNN performance. Insights gained from the experiments can help in understanding the factors that contribute to the success or limitations of CNN-based image forgery detection systems.</a:t>
            </a:r>
          </a:p>
          <a:p>
            <a:pPr algn="just">
              <a:lnSpc>
                <a:spcPts val="2901"/>
              </a:lnSpc>
              <a:spcBef>
                <a:spcPct val="0"/>
              </a:spcBef>
            </a:pPr>
            <a:endParaRPr lang="en-US" sz="2418">
              <a:solidFill>
                <a:srgbClr val="FFFFFF"/>
              </a:solidFill>
              <a:latin typeface="Chakra Petch"/>
            </a:endParaRPr>
          </a:p>
        </p:txBody>
      </p:sp>
      <p:sp>
        <p:nvSpPr>
          <p:cNvPr id="7" name="AutoShape 7"/>
          <p:cNvSpPr/>
          <p:nvPr/>
        </p:nvSpPr>
        <p:spPr>
          <a:xfrm>
            <a:off x="5086350" y="1947560"/>
            <a:ext cx="8115300" cy="0"/>
          </a:xfrm>
          <a:prstGeom prst="line">
            <a:avLst/>
          </a:prstGeom>
          <a:ln w="38100" cap="flat">
            <a:solidFill>
              <a:srgbClr val="FFFFFF"/>
            </a:solidFill>
            <a:prstDash val="solid"/>
            <a:headEnd type="none" w="sm" len="sm"/>
            <a:tailEnd type="none" w="sm" len="sm"/>
          </a:ln>
        </p:spPr>
      </p:sp>
      <p:sp>
        <p:nvSpPr>
          <p:cNvPr id="8" name="Freeform 8"/>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9" name="Freeform 9"/>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SOLUTION AND ITS PROPOSITION</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6248400"/>
          </a:xfrm>
          <a:prstGeom prst="rect">
            <a:avLst/>
          </a:prstGeom>
        </p:spPr>
        <p:txBody>
          <a:bodyPr lIns="0" tIns="0" rIns="0" bIns="0" rtlCol="0" anchor="t">
            <a:spAutoFit/>
          </a:bodyPr>
          <a:lstStyle/>
          <a:p>
            <a:pPr marL="554421" lvl="1" indent="-277211" algn="just">
              <a:lnSpc>
                <a:spcPts val="3081"/>
              </a:lnSpc>
              <a:buAutoNum type="arabicPeriod"/>
            </a:pPr>
            <a:r>
              <a:rPr lang="en-US" sz="2567">
                <a:solidFill>
                  <a:srgbClr val="FFFFFF"/>
                </a:solidFill>
                <a:latin typeface="Chakra Petch"/>
              </a:rPr>
              <a:t>Effective Detection of Image Forgeries: By leveraging deep learning techniques, particularly CNNs, the solution aims to accurately identify tampered or manipulated images. This provides value by enhancing the ability to detect fraudulent or misleading content in digital images, which is crucial for various applications such as forensic analysis, media verification, and content moderation on social media platforms.</a:t>
            </a:r>
          </a:p>
          <a:p>
            <a:pPr marL="554421" lvl="1" indent="-277211" algn="just">
              <a:lnSpc>
                <a:spcPts val="3081"/>
              </a:lnSpc>
              <a:buAutoNum type="arabicPeriod"/>
            </a:pPr>
            <a:r>
              <a:rPr lang="en-US" sz="2567">
                <a:solidFill>
                  <a:srgbClr val="FFFFFF"/>
                </a:solidFill>
                <a:latin typeface="Chakra Petch"/>
              </a:rPr>
              <a:t>Robust Performance on Challenging Samples: The solution addresses the need for robustness in image forgery detection by evaluating CNN performance on more challenging samples. By testing the network on datasets containing sophisticated manipulations that are not easily recognizable by humans, the solution provides insights into the network's ability to handle real-world scenarios where image tampering techniques are advanced.</a:t>
            </a:r>
          </a:p>
          <a:p>
            <a:pPr marL="554421" lvl="1" indent="-277211" algn="just">
              <a:lnSpc>
                <a:spcPts val="3081"/>
              </a:lnSpc>
              <a:buAutoNum type="arabicPeriod"/>
            </a:pPr>
            <a:r>
              <a:rPr lang="en-US" sz="2567">
                <a:solidFill>
                  <a:srgbClr val="FFFFFF"/>
                </a:solidFill>
                <a:latin typeface="Chakra Petch"/>
              </a:rPr>
              <a:t>Comparative Analysis Across Datasets: Conducting experiments on two separate datasets enables a comparative analysis of the CNN's performance under varying conditions and image characteristics. This allows for a deeper understanding of how dataset difficulty influences detection accuracy, thereby informing the selection of appropriate datasets for training and testing image forgery detection systems.</a:t>
            </a:r>
          </a:p>
          <a:p>
            <a:pPr algn="just">
              <a:lnSpc>
                <a:spcPts val="3081"/>
              </a:lnSpc>
            </a:pPr>
            <a:r>
              <a:rPr lang="en-US" sz="2567">
                <a:solidFill>
                  <a:srgbClr val="FFFFFF"/>
                </a:solidFill>
                <a:latin typeface="Chakra Petch"/>
              </a:rPr>
              <a:t>.</a:t>
            </a:r>
          </a:p>
          <a:p>
            <a:pPr algn="just">
              <a:lnSpc>
                <a:spcPts val="3081"/>
              </a:lnSpc>
              <a:spcBef>
                <a:spcPct val="0"/>
              </a:spcBef>
            </a:pPr>
            <a:endParaRPr lang="en-US" sz="2567">
              <a:solidFill>
                <a:srgbClr val="FFFFFF"/>
              </a:solidFill>
              <a:latin typeface="Chakra Petch"/>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2310</Words>
  <Application>Microsoft Office PowerPoint</Application>
  <PresentationFormat>Custom</PresentationFormat>
  <Paragraphs>101</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Chakra Petch</vt:lpstr>
      <vt:lpstr>Chakra Petch Bold</vt:lpstr>
      <vt:lpstr>Catamaran Bold</vt:lpstr>
      <vt:lpstr>Catamaran Heavy</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dc:title>
  <dc:creator>ajish aji</dc:creator>
  <cp:lastModifiedBy>ajish aji</cp:lastModifiedBy>
  <cp:revision>4</cp:revision>
  <dcterms:created xsi:type="dcterms:W3CDTF">2006-08-16T00:00:00Z</dcterms:created>
  <dcterms:modified xsi:type="dcterms:W3CDTF">2024-04-05T10:12:42Z</dcterms:modified>
  <dc:identifier>DAGBgcoVOU0</dc:identifier>
</cp:coreProperties>
</file>

<file path=docProps/thumbnail.jpeg>
</file>